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1138"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9598E0-980A-4C2F-9EF5-609C7280DF64}" type="datetimeFigureOut">
              <a:rPr kumimoji="1" lang="ja-JP" altLang="en-US" smtClean="0"/>
              <a:t>2021/10/26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270D2C-6017-4CFC-88E3-B1B1FB499964}" type="slidenum">
              <a:rPr kumimoji="1" lang="ja-JP" altLang="en-US" smtClean="0"/>
              <a:t>‹#›</a:t>
            </a:fld>
            <a:endParaRPr kumimoji="1" lang="ja-JP" altLang="en-US"/>
          </a:p>
        </p:txBody>
      </p:sp>
    </p:spTree>
    <p:extLst>
      <p:ext uri="{BB962C8B-B14F-4D97-AF65-F5344CB8AC3E}">
        <p14:creationId xmlns:p14="http://schemas.microsoft.com/office/powerpoint/2010/main" val="19818754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EA270D2C-6017-4CFC-88E3-B1B1FB499964}" type="slidenum">
              <a:rPr kumimoji="1" lang="ja-JP" altLang="en-US" smtClean="0"/>
              <a:t>5</a:t>
            </a:fld>
            <a:endParaRPr kumimoji="1" lang="ja-JP" altLang="en-US"/>
          </a:p>
        </p:txBody>
      </p:sp>
    </p:spTree>
    <p:extLst>
      <p:ext uri="{BB962C8B-B14F-4D97-AF65-F5344CB8AC3E}">
        <p14:creationId xmlns:p14="http://schemas.microsoft.com/office/powerpoint/2010/main" val="1472486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1124552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1426313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565779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3567045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2804715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3434920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2500674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1415642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3125480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2502592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24006DB-52A6-472B-8354-F018399227DA}" type="datetimeFigureOut">
              <a:rPr kumimoji="1" lang="ja-JP" altLang="en-US" smtClean="0"/>
              <a:t>2021/10/26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4247642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006DB-52A6-472B-8354-F018399227DA}" type="datetimeFigureOut">
              <a:rPr kumimoji="1" lang="ja-JP" altLang="en-US" smtClean="0"/>
              <a:t>2021/10/26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EF7532-9261-4BEF-AC70-A79D2D7552CE}" type="slidenum">
              <a:rPr kumimoji="1" lang="ja-JP" altLang="en-US" smtClean="0"/>
              <a:t>‹#›</a:t>
            </a:fld>
            <a:endParaRPr kumimoji="1" lang="ja-JP" altLang="en-US"/>
          </a:p>
        </p:txBody>
      </p:sp>
    </p:spTree>
    <p:extLst>
      <p:ext uri="{BB962C8B-B14F-4D97-AF65-F5344CB8AC3E}">
        <p14:creationId xmlns:p14="http://schemas.microsoft.com/office/powerpoint/2010/main" val="12096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CFD013-23A2-4953-A64C-B3DA540E362C}"/>
              </a:ext>
            </a:extLst>
          </p:cNvPr>
          <p:cNvSpPr>
            <a:spLocks noGrp="1"/>
          </p:cNvSpPr>
          <p:nvPr>
            <p:ph type="title"/>
          </p:nvPr>
        </p:nvSpPr>
        <p:spPr>
          <a:xfrm>
            <a:off x="623888" y="400050"/>
            <a:ext cx="7886700" cy="1068162"/>
          </a:xfrm>
        </p:spPr>
        <p:txBody>
          <a:bodyPr>
            <a:normAutofit/>
          </a:bodyPr>
          <a:lstStyle/>
          <a:p>
            <a:r>
              <a:rPr kumimoji="1" lang="ja-JP" altLang="en-US" sz="4400" dirty="0"/>
              <a:t>地磁気観測所ミーティング</a:t>
            </a:r>
          </a:p>
        </p:txBody>
      </p:sp>
      <p:sp>
        <p:nvSpPr>
          <p:cNvPr id="3" name="テキスト プレースホルダー 2">
            <a:extLst>
              <a:ext uri="{FF2B5EF4-FFF2-40B4-BE49-F238E27FC236}">
                <a16:creationId xmlns:a16="http://schemas.microsoft.com/office/drawing/2014/main" id="{9064DC04-C43A-4E16-84B6-EE108BECB883}"/>
              </a:ext>
            </a:extLst>
          </p:cNvPr>
          <p:cNvSpPr>
            <a:spLocks noGrp="1"/>
          </p:cNvSpPr>
          <p:nvPr>
            <p:ph type="body" idx="1"/>
          </p:nvPr>
        </p:nvSpPr>
        <p:spPr>
          <a:xfrm>
            <a:off x="623888" y="1495200"/>
            <a:ext cx="7886700" cy="1068163"/>
          </a:xfrm>
        </p:spPr>
        <p:txBody>
          <a:bodyPr/>
          <a:lstStyle/>
          <a:p>
            <a:r>
              <a:rPr kumimoji="1" lang="en-US" altLang="ja-JP" dirty="0"/>
              <a:t>2021</a:t>
            </a:r>
            <a:r>
              <a:rPr kumimoji="1" lang="ja-JP" altLang="en-US" dirty="0"/>
              <a:t>年</a:t>
            </a:r>
            <a:r>
              <a:rPr kumimoji="1" lang="en-US" altLang="ja-JP" dirty="0"/>
              <a:t>10</a:t>
            </a:r>
            <a:r>
              <a:rPr kumimoji="1" lang="ja-JP" altLang="en-US" dirty="0"/>
              <a:t>月</a:t>
            </a:r>
            <a:r>
              <a:rPr kumimoji="1" lang="en-US" altLang="ja-JP" dirty="0"/>
              <a:t>27</a:t>
            </a:r>
            <a:r>
              <a:rPr kumimoji="1" lang="ja-JP" altLang="en-US" dirty="0"/>
              <a:t>日</a:t>
            </a:r>
            <a:endParaRPr kumimoji="1" lang="en-US" altLang="ja-JP" dirty="0"/>
          </a:p>
          <a:p>
            <a:r>
              <a:rPr kumimoji="1" lang="ja-JP" altLang="en-US" dirty="0"/>
              <a:t>国土交通労働組合 東京気象支部</a:t>
            </a:r>
          </a:p>
        </p:txBody>
      </p:sp>
      <p:sp>
        <p:nvSpPr>
          <p:cNvPr id="4" name="テキスト ボックス 3">
            <a:extLst>
              <a:ext uri="{FF2B5EF4-FFF2-40B4-BE49-F238E27FC236}">
                <a16:creationId xmlns:a16="http://schemas.microsoft.com/office/drawing/2014/main" id="{F10FCFC4-B9AE-492C-B26C-9AF8671E15C9}"/>
              </a:ext>
            </a:extLst>
          </p:cNvPr>
          <p:cNvSpPr txBox="1"/>
          <p:nvPr/>
        </p:nvSpPr>
        <p:spPr>
          <a:xfrm>
            <a:off x="538843" y="2881993"/>
            <a:ext cx="8164286" cy="923330"/>
          </a:xfrm>
          <a:prstGeom prst="rect">
            <a:avLst/>
          </a:prstGeom>
          <a:noFill/>
        </p:spPr>
        <p:txBody>
          <a:bodyPr wrap="square" rtlCol="0">
            <a:spAutoFit/>
          </a:bodyPr>
          <a:lstStyle/>
          <a:p>
            <a:r>
              <a:rPr kumimoji="1" lang="ja-JP" altLang="en-US" dirty="0"/>
              <a:t>内容</a:t>
            </a:r>
            <a:endParaRPr kumimoji="1" lang="en-US" altLang="ja-JP" dirty="0"/>
          </a:p>
          <a:p>
            <a:r>
              <a:rPr kumimoji="1" lang="ja-JP" altLang="en-US" dirty="0"/>
              <a:t>・研究員調整手当の交渉について</a:t>
            </a:r>
            <a:endParaRPr kumimoji="1" lang="en-US" altLang="ja-JP" dirty="0"/>
          </a:p>
          <a:p>
            <a:r>
              <a:rPr kumimoji="1" lang="ja-JP" altLang="en-US" dirty="0"/>
              <a:t>・柿岡での悩み</a:t>
            </a:r>
          </a:p>
        </p:txBody>
      </p:sp>
    </p:spTree>
    <p:extLst>
      <p:ext uri="{BB962C8B-B14F-4D97-AF65-F5344CB8AC3E}">
        <p14:creationId xmlns:p14="http://schemas.microsoft.com/office/powerpoint/2010/main" val="3346232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1F8E6A-F66E-4392-A133-0087D4B44D13}"/>
              </a:ext>
            </a:extLst>
          </p:cNvPr>
          <p:cNvSpPr>
            <a:spLocks noGrp="1"/>
          </p:cNvSpPr>
          <p:nvPr>
            <p:ph type="title"/>
          </p:nvPr>
        </p:nvSpPr>
        <p:spPr>
          <a:xfrm>
            <a:off x="106135" y="46718"/>
            <a:ext cx="8376557" cy="916667"/>
          </a:xfrm>
        </p:spPr>
        <p:txBody>
          <a:bodyPr>
            <a:normAutofit fontScale="90000"/>
          </a:bodyPr>
          <a:lstStyle/>
          <a:p>
            <a:r>
              <a:rPr kumimoji="1" lang="ja-JP" altLang="en-US" dirty="0"/>
              <a:t>柿岡（石岡市）の地域手当の現状</a:t>
            </a:r>
          </a:p>
        </p:txBody>
      </p:sp>
      <p:pic>
        <p:nvPicPr>
          <p:cNvPr id="4" name="図 3">
            <a:extLst>
              <a:ext uri="{FF2B5EF4-FFF2-40B4-BE49-F238E27FC236}">
                <a16:creationId xmlns:a16="http://schemas.microsoft.com/office/drawing/2014/main" id="{3E420D94-A6A7-4FF2-A7BF-7C1A93878A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23488"/>
            <a:ext cx="9144000" cy="5113151"/>
          </a:xfrm>
          <a:prstGeom prst="rect">
            <a:avLst/>
          </a:prstGeom>
        </p:spPr>
      </p:pic>
      <p:sp>
        <p:nvSpPr>
          <p:cNvPr id="6" name="フリーフォーム: 図形 5">
            <a:extLst>
              <a:ext uri="{FF2B5EF4-FFF2-40B4-BE49-F238E27FC236}">
                <a16:creationId xmlns:a16="http://schemas.microsoft.com/office/drawing/2014/main" id="{64E1023C-D6D6-42C1-A16E-67B2CFBA403C}"/>
              </a:ext>
            </a:extLst>
          </p:cNvPr>
          <p:cNvSpPr/>
          <p:nvPr/>
        </p:nvSpPr>
        <p:spPr>
          <a:xfrm>
            <a:off x="5796525" y="1183821"/>
            <a:ext cx="1128998" cy="751115"/>
          </a:xfrm>
          <a:custGeom>
            <a:avLst/>
            <a:gdLst>
              <a:gd name="connsiteX0" fmla="*/ 628768 w 1128998"/>
              <a:gd name="connsiteY0" fmla="*/ 751115 h 751115"/>
              <a:gd name="connsiteX1" fmla="*/ 245046 w 1128998"/>
              <a:gd name="connsiteY1" fmla="*/ 693965 h 751115"/>
              <a:gd name="connsiteX2" fmla="*/ 171568 w 1128998"/>
              <a:gd name="connsiteY2" fmla="*/ 661308 h 751115"/>
              <a:gd name="connsiteX3" fmla="*/ 106254 w 1128998"/>
              <a:gd name="connsiteY3" fmla="*/ 612322 h 751115"/>
              <a:gd name="connsiteX4" fmla="*/ 32775 w 1128998"/>
              <a:gd name="connsiteY4" fmla="*/ 498022 h 751115"/>
              <a:gd name="connsiteX5" fmla="*/ 118 w 1128998"/>
              <a:gd name="connsiteY5" fmla="*/ 359229 h 751115"/>
              <a:gd name="connsiteX6" fmla="*/ 16446 w 1128998"/>
              <a:gd name="connsiteY6" fmla="*/ 187779 h 751115"/>
              <a:gd name="connsiteX7" fmla="*/ 49104 w 1128998"/>
              <a:gd name="connsiteY7" fmla="*/ 138793 h 751115"/>
              <a:gd name="connsiteX8" fmla="*/ 73596 w 1128998"/>
              <a:gd name="connsiteY8" fmla="*/ 106136 h 751115"/>
              <a:gd name="connsiteX9" fmla="*/ 114418 w 1128998"/>
              <a:gd name="connsiteY9" fmla="*/ 89808 h 751115"/>
              <a:gd name="connsiteX10" fmla="*/ 294032 w 1128998"/>
              <a:gd name="connsiteY10" fmla="*/ 48986 h 751115"/>
              <a:gd name="connsiteX11" fmla="*/ 416496 w 1128998"/>
              <a:gd name="connsiteY11" fmla="*/ 8165 h 751115"/>
              <a:gd name="connsiteX12" fmla="*/ 514468 w 1128998"/>
              <a:gd name="connsiteY12" fmla="*/ 0 h 751115"/>
              <a:gd name="connsiteX13" fmla="*/ 775725 w 1128998"/>
              <a:gd name="connsiteY13" fmla="*/ 40822 h 751115"/>
              <a:gd name="connsiteX14" fmla="*/ 1045146 w 1128998"/>
              <a:gd name="connsiteY14" fmla="*/ 204108 h 751115"/>
              <a:gd name="connsiteX15" fmla="*/ 1077804 w 1128998"/>
              <a:gd name="connsiteY15" fmla="*/ 261258 h 751115"/>
              <a:gd name="connsiteX16" fmla="*/ 1118625 w 1128998"/>
              <a:gd name="connsiteY16" fmla="*/ 391886 h 751115"/>
              <a:gd name="connsiteX17" fmla="*/ 1118625 w 1128998"/>
              <a:gd name="connsiteY17" fmla="*/ 555172 h 751115"/>
              <a:gd name="connsiteX18" fmla="*/ 1028818 w 1128998"/>
              <a:gd name="connsiteY18" fmla="*/ 628650 h 751115"/>
              <a:gd name="connsiteX19" fmla="*/ 996161 w 1128998"/>
              <a:gd name="connsiteY19" fmla="*/ 653143 h 751115"/>
              <a:gd name="connsiteX20" fmla="*/ 914518 w 1128998"/>
              <a:gd name="connsiteY20" fmla="*/ 693965 h 751115"/>
              <a:gd name="connsiteX21" fmla="*/ 816546 w 1128998"/>
              <a:gd name="connsiteY21" fmla="*/ 718458 h 751115"/>
              <a:gd name="connsiteX22" fmla="*/ 685918 w 1128998"/>
              <a:gd name="connsiteY22" fmla="*/ 734786 h 751115"/>
              <a:gd name="connsiteX23" fmla="*/ 514468 w 1128998"/>
              <a:gd name="connsiteY23" fmla="*/ 742950 h 751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28998" h="751115">
                <a:moveTo>
                  <a:pt x="628768" y="751115"/>
                </a:moveTo>
                <a:cubicBezTo>
                  <a:pt x="334922" y="727290"/>
                  <a:pt x="409622" y="763260"/>
                  <a:pt x="245046" y="693965"/>
                </a:cubicBezTo>
                <a:cubicBezTo>
                  <a:pt x="220344" y="683564"/>
                  <a:pt x="194670" y="674898"/>
                  <a:pt x="171568" y="661308"/>
                </a:cubicBezTo>
                <a:cubicBezTo>
                  <a:pt x="148111" y="647510"/>
                  <a:pt x="106254" y="612322"/>
                  <a:pt x="106254" y="612322"/>
                </a:cubicBezTo>
                <a:cubicBezTo>
                  <a:pt x="50267" y="519011"/>
                  <a:pt x="76310" y="556069"/>
                  <a:pt x="32775" y="498022"/>
                </a:cubicBezTo>
                <a:cubicBezTo>
                  <a:pt x="16808" y="450122"/>
                  <a:pt x="-1658" y="410735"/>
                  <a:pt x="118" y="359229"/>
                </a:cubicBezTo>
                <a:cubicBezTo>
                  <a:pt x="2096" y="301855"/>
                  <a:pt x="3992" y="243821"/>
                  <a:pt x="16446" y="187779"/>
                </a:cubicBezTo>
                <a:cubicBezTo>
                  <a:pt x="20703" y="168622"/>
                  <a:pt x="37850" y="154870"/>
                  <a:pt x="49104" y="138793"/>
                </a:cubicBezTo>
                <a:cubicBezTo>
                  <a:pt x="56907" y="127646"/>
                  <a:pt x="62710" y="114300"/>
                  <a:pt x="73596" y="106136"/>
                </a:cubicBezTo>
                <a:cubicBezTo>
                  <a:pt x="85320" y="97343"/>
                  <a:pt x="100443" y="94221"/>
                  <a:pt x="114418" y="89808"/>
                </a:cubicBezTo>
                <a:cubicBezTo>
                  <a:pt x="228477" y="53789"/>
                  <a:pt x="201214" y="60588"/>
                  <a:pt x="294032" y="48986"/>
                </a:cubicBezTo>
                <a:cubicBezTo>
                  <a:pt x="322966" y="38136"/>
                  <a:pt x="383794" y="13329"/>
                  <a:pt x="416496" y="8165"/>
                </a:cubicBezTo>
                <a:cubicBezTo>
                  <a:pt x="448866" y="3054"/>
                  <a:pt x="481811" y="2722"/>
                  <a:pt x="514468" y="0"/>
                </a:cubicBezTo>
                <a:cubicBezTo>
                  <a:pt x="601554" y="13607"/>
                  <a:pt x="692398" y="12088"/>
                  <a:pt x="775725" y="40822"/>
                </a:cubicBezTo>
                <a:cubicBezTo>
                  <a:pt x="862190" y="70638"/>
                  <a:pt x="963390" y="145710"/>
                  <a:pt x="1045146" y="204108"/>
                </a:cubicBezTo>
                <a:cubicBezTo>
                  <a:pt x="1056032" y="223158"/>
                  <a:pt x="1068525" y="241375"/>
                  <a:pt x="1077804" y="261258"/>
                </a:cubicBezTo>
                <a:cubicBezTo>
                  <a:pt x="1101043" y="311056"/>
                  <a:pt x="1105471" y="339271"/>
                  <a:pt x="1118625" y="391886"/>
                </a:cubicBezTo>
                <a:cubicBezTo>
                  <a:pt x="1123825" y="433484"/>
                  <a:pt x="1139109" y="519324"/>
                  <a:pt x="1118625" y="555172"/>
                </a:cubicBezTo>
                <a:cubicBezTo>
                  <a:pt x="1099435" y="588754"/>
                  <a:pt x="1059021" y="604488"/>
                  <a:pt x="1028818" y="628650"/>
                </a:cubicBezTo>
                <a:cubicBezTo>
                  <a:pt x="1018193" y="637150"/>
                  <a:pt x="1008332" y="647058"/>
                  <a:pt x="996161" y="653143"/>
                </a:cubicBezTo>
                <a:cubicBezTo>
                  <a:pt x="968947" y="666750"/>
                  <a:pt x="943774" y="685606"/>
                  <a:pt x="914518" y="693965"/>
                </a:cubicBezTo>
                <a:cubicBezTo>
                  <a:pt x="878444" y="704272"/>
                  <a:pt x="852688" y="713295"/>
                  <a:pt x="816546" y="718458"/>
                </a:cubicBezTo>
                <a:cubicBezTo>
                  <a:pt x="773106" y="724664"/>
                  <a:pt x="729202" y="727572"/>
                  <a:pt x="685918" y="734786"/>
                </a:cubicBezTo>
                <a:cubicBezTo>
                  <a:pt x="596666" y="749661"/>
                  <a:pt x="653486" y="742950"/>
                  <a:pt x="514468" y="74295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rgbClr val="FF0000"/>
                </a:solidFill>
              </a:ln>
            </a:endParaRPr>
          </a:p>
        </p:txBody>
      </p:sp>
      <p:sp>
        <p:nvSpPr>
          <p:cNvPr id="8" name="正方形/長方形 7">
            <a:extLst>
              <a:ext uri="{FF2B5EF4-FFF2-40B4-BE49-F238E27FC236}">
                <a16:creationId xmlns:a16="http://schemas.microsoft.com/office/drawing/2014/main" id="{FE8577F9-33B8-4CA4-93A2-CFA565DF7BA5}"/>
              </a:ext>
            </a:extLst>
          </p:cNvPr>
          <p:cNvSpPr/>
          <p:nvPr/>
        </p:nvSpPr>
        <p:spPr>
          <a:xfrm>
            <a:off x="6637469" y="745689"/>
            <a:ext cx="1593706" cy="923330"/>
          </a:xfrm>
          <a:prstGeom prst="rect">
            <a:avLst/>
          </a:prstGeom>
          <a:noFill/>
        </p:spPr>
        <p:txBody>
          <a:bodyPr wrap="none" lIns="91440" tIns="45720" rIns="91440" bIns="45720">
            <a:spAutoFit/>
          </a:bodyPr>
          <a:lstStyle/>
          <a:p>
            <a:pPr algn="ctr"/>
            <a:r>
              <a:rPr lang="en-US" altLang="ja-JP" sz="5400" b="1" cap="none" spc="0" dirty="0">
                <a:ln w="22225">
                  <a:solidFill>
                    <a:schemeClr val="accent2"/>
                  </a:solidFill>
                  <a:prstDash val="solid"/>
                </a:ln>
                <a:solidFill>
                  <a:schemeClr val="accent2">
                    <a:lumMod val="40000"/>
                    <a:lumOff val="60000"/>
                  </a:schemeClr>
                </a:solidFill>
                <a:effectLst/>
              </a:rPr>
              <a:t>0%...</a:t>
            </a:r>
            <a:endParaRPr lang="ja-JP" altLang="en-U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990677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ED5A44-FD64-412A-8AB2-25DC5392E9FA}"/>
              </a:ext>
            </a:extLst>
          </p:cNvPr>
          <p:cNvSpPr>
            <a:spLocks noGrp="1"/>
          </p:cNvSpPr>
          <p:nvPr>
            <p:ph type="title"/>
          </p:nvPr>
        </p:nvSpPr>
        <p:spPr>
          <a:xfrm>
            <a:off x="1" y="0"/>
            <a:ext cx="9152164" cy="1022801"/>
          </a:xfrm>
        </p:spPr>
        <p:txBody>
          <a:bodyPr>
            <a:noAutofit/>
          </a:bodyPr>
          <a:lstStyle/>
          <a:p>
            <a:r>
              <a:rPr kumimoji="1" lang="ja-JP" altLang="en-US" sz="3600" dirty="0"/>
              <a:t>柿岡の手当・俸給表異動に関する取り組み</a:t>
            </a:r>
          </a:p>
        </p:txBody>
      </p:sp>
      <p:sp>
        <p:nvSpPr>
          <p:cNvPr id="3" name="テキスト ボックス 2">
            <a:extLst>
              <a:ext uri="{FF2B5EF4-FFF2-40B4-BE49-F238E27FC236}">
                <a16:creationId xmlns:a16="http://schemas.microsoft.com/office/drawing/2014/main" id="{BFAF8236-DDA3-4B98-82AD-DCCC1435CE57}"/>
              </a:ext>
            </a:extLst>
          </p:cNvPr>
          <p:cNvSpPr txBox="1"/>
          <p:nvPr/>
        </p:nvSpPr>
        <p:spPr>
          <a:xfrm>
            <a:off x="216353" y="889843"/>
            <a:ext cx="8474529" cy="5909310"/>
          </a:xfrm>
          <a:prstGeom prst="rect">
            <a:avLst/>
          </a:prstGeom>
          <a:noFill/>
        </p:spPr>
        <p:txBody>
          <a:bodyPr wrap="square" rtlCol="0">
            <a:spAutoFit/>
          </a:bodyPr>
          <a:lstStyle/>
          <a:p>
            <a:pPr marL="285750" indent="-285750">
              <a:buFont typeface="Arial" panose="020B0604020202020204" pitchFamily="34" charset="0"/>
              <a:buChar char="•"/>
            </a:pPr>
            <a:r>
              <a:rPr kumimoji="1" lang="en-US" altLang="ja-JP" dirty="0"/>
              <a:t>2018.7.24</a:t>
            </a:r>
            <a:r>
              <a:rPr kumimoji="1" lang="ja-JP" altLang="en-US" dirty="0"/>
              <a:t> 地磁気観測所長交渉（北川所長）</a:t>
            </a:r>
            <a:endParaRPr kumimoji="1" lang="en-US" altLang="ja-JP" dirty="0"/>
          </a:p>
          <a:p>
            <a:pPr marL="742950" lvl="1" indent="-285750">
              <a:buFont typeface="Arial" panose="020B0604020202020204" pitchFamily="34" charset="0"/>
              <a:buChar char="•"/>
            </a:pPr>
            <a:r>
              <a:rPr kumimoji="1" lang="ja-JP" altLang="en-US" dirty="0"/>
              <a:t>（手当）所長「認識はしているが、今の枠組みでは難しい」</a:t>
            </a:r>
            <a:endParaRPr kumimoji="1" lang="en-US" altLang="ja-JP" dirty="0"/>
          </a:p>
          <a:p>
            <a:pPr marL="742950" lvl="1" indent="-285750">
              <a:buFont typeface="Arial" panose="020B0604020202020204" pitchFamily="34" charset="0"/>
              <a:buChar char="•"/>
            </a:pPr>
            <a:r>
              <a:rPr kumimoji="1" lang="ja-JP" altLang="en-US" dirty="0"/>
              <a:t>（俸給表異動）所長「今の体系では難しい。異動の際も説明はしてきた。研究員調整手当で補えないか検討している」</a:t>
            </a:r>
            <a:endParaRPr kumimoji="1" lang="en-US" altLang="ja-JP" dirty="0"/>
          </a:p>
          <a:p>
            <a:pPr marL="285750" indent="-285750">
              <a:buFont typeface="Arial" panose="020B0604020202020204" pitchFamily="34" charset="0"/>
              <a:buChar char="•"/>
            </a:pPr>
            <a:r>
              <a:rPr kumimoji="1" lang="en-US" altLang="ja-JP" dirty="0"/>
              <a:t>2019.6.25</a:t>
            </a:r>
            <a:r>
              <a:rPr kumimoji="1" lang="ja-JP" altLang="en-US" dirty="0"/>
              <a:t> 地磁気観測所交渉（小泉所長）</a:t>
            </a:r>
            <a:endParaRPr kumimoji="1" lang="en-US" altLang="ja-JP" dirty="0"/>
          </a:p>
          <a:p>
            <a:pPr marL="742950" lvl="1" indent="-285750">
              <a:buFont typeface="Arial" panose="020B0604020202020204" pitchFamily="34" charset="0"/>
              <a:buChar char="•"/>
            </a:pPr>
            <a:r>
              <a:rPr kumimoji="1" lang="ja-JP" altLang="en-US" dirty="0"/>
              <a:t>（手当）所長「研究員調整手当の検討は</a:t>
            </a:r>
            <a:r>
              <a:rPr kumimoji="1" lang="en-US" altLang="ja-JP" dirty="0"/>
              <a:t>5</a:t>
            </a:r>
            <a:r>
              <a:rPr kumimoji="1" lang="ja-JP" altLang="en-US" dirty="0"/>
              <a:t>年に</a:t>
            </a:r>
            <a:r>
              <a:rPr kumimoji="1" lang="en-US" altLang="ja-JP" dirty="0"/>
              <a:t>1</a:t>
            </a:r>
            <a:r>
              <a:rPr kumimoji="1" lang="ja-JP" altLang="en-US" dirty="0"/>
              <a:t>回。前回</a:t>
            </a:r>
            <a:r>
              <a:rPr kumimoji="1" lang="en-US" altLang="ja-JP" dirty="0"/>
              <a:t>H28</a:t>
            </a:r>
            <a:r>
              <a:rPr kumimoji="1" lang="ja-JP" altLang="en-US" dirty="0"/>
              <a:t>はダメだった。次は</a:t>
            </a:r>
            <a:r>
              <a:rPr kumimoji="1" lang="en-US" altLang="ja-JP" dirty="0"/>
              <a:t>R3</a:t>
            </a:r>
            <a:r>
              <a:rPr kumimoji="1" lang="ja-JP" altLang="en-US" dirty="0"/>
              <a:t>（</a:t>
            </a:r>
            <a:r>
              <a:rPr kumimoji="1" lang="en-US" altLang="ja-JP" dirty="0"/>
              <a:t>2021</a:t>
            </a:r>
            <a:r>
              <a:rPr kumimoji="1" lang="ja-JP" altLang="en-US" dirty="0"/>
              <a:t>）に検討がある」</a:t>
            </a:r>
            <a:endParaRPr kumimoji="1" lang="en-US" altLang="ja-JP" dirty="0"/>
          </a:p>
          <a:p>
            <a:pPr marL="742950" lvl="1" indent="-285750">
              <a:buFont typeface="Arial" panose="020B0604020202020204" pitchFamily="34" charset="0"/>
              <a:buChar char="•"/>
            </a:pPr>
            <a:r>
              <a:rPr kumimoji="1" lang="ja-JP" altLang="en-US" dirty="0"/>
              <a:t>（俸給表異動）「異動計画は総合的に勘案しているので全てに添える約束はできない」</a:t>
            </a:r>
            <a:endParaRPr kumimoji="1" lang="en-US" altLang="ja-JP" dirty="0"/>
          </a:p>
          <a:p>
            <a:pPr marL="285750" indent="-285750">
              <a:buFont typeface="Arial" panose="020B0604020202020204" pitchFamily="34" charset="0"/>
              <a:buChar char="•"/>
            </a:pPr>
            <a:r>
              <a:rPr kumimoji="1" lang="en-US" altLang="ja-JP" dirty="0"/>
              <a:t>2020.10.2</a:t>
            </a:r>
            <a:r>
              <a:rPr kumimoji="1" lang="ja-JP" altLang="en-US" dirty="0"/>
              <a:t> 地磁気観測所長交渉（宮村所長）</a:t>
            </a:r>
            <a:endParaRPr kumimoji="1" lang="en-US" altLang="ja-JP" dirty="0"/>
          </a:p>
          <a:p>
            <a:pPr marL="742950" lvl="1" indent="-285750">
              <a:buFont typeface="Arial" panose="020B0604020202020204" pitchFamily="34" charset="0"/>
              <a:buChar char="•"/>
            </a:pPr>
            <a:r>
              <a:rPr kumimoji="1" lang="ja-JP" altLang="en-US" dirty="0"/>
              <a:t>（手当）所長「地域手当は算定基準に合致していない我々ではどうにもならない。研究員調整手当はどうすれば支給されるか、検討したい」</a:t>
            </a:r>
            <a:endParaRPr kumimoji="1" lang="en-US" altLang="ja-JP" dirty="0"/>
          </a:p>
          <a:p>
            <a:pPr marL="742950" lvl="1" indent="-285750">
              <a:buFont typeface="Arial" panose="020B0604020202020204" pitchFamily="34" charset="0"/>
              <a:buChar char="•"/>
            </a:pPr>
            <a:r>
              <a:rPr kumimoji="1" lang="ja-JP" altLang="en-US" dirty="0"/>
              <a:t>（俸給表異動）所長「モチベーションに関わるので、士気が下がらないように移動は検討したい」</a:t>
            </a:r>
            <a:endParaRPr kumimoji="1" lang="en-US" altLang="ja-JP" dirty="0"/>
          </a:p>
          <a:p>
            <a:pPr marL="285750" indent="-285750">
              <a:buFont typeface="Arial" panose="020B0604020202020204" pitchFamily="34" charset="0"/>
              <a:buChar char="•"/>
            </a:pPr>
            <a:r>
              <a:rPr kumimoji="1" lang="en-US" altLang="ja-JP" dirty="0"/>
              <a:t>2020.10.15</a:t>
            </a:r>
            <a:r>
              <a:rPr kumimoji="1" lang="ja-JP" altLang="en-US" dirty="0"/>
              <a:t> 地磁気観測所総務課長から電話</a:t>
            </a:r>
            <a:endParaRPr kumimoji="1" lang="en-US" altLang="ja-JP" dirty="0"/>
          </a:p>
          <a:p>
            <a:pPr marL="742950" lvl="1" indent="-285750">
              <a:buFont typeface="Arial" panose="020B0604020202020204" pitchFamily="34" charset="0"/>
              <a:buChar char="•"/>
            </a:pPr>
            <a:r>
              <a:rPr kumimoji="1" lang="ja-JP" altLang="en-US" dirty="0"/>
              <a:t>総務課長「俸給表異動の件はどうしてほしい？課長経験なくても研究職</a:t>
            </a:r>
            <a:r>
              <a:rPr kumimoji="1" lang="en-US" altLang="ja-JP" dirty="0"/>
              <a:t>3</a:t>
            </a:r>
            <a:r>
              <a:rPr kumimoji="1" lang="ja-JP" altLang="en-US" dirty="0"/>
              <a:t>級にしろと？」</a:t>
            </a:r>
            <a:endParaRPr kumimoji="1" lang="en-US" altLang="ja-JP" dirty="0"/>
          </a:p>
          <a:p>
            <a:pPr marL="742950" lvl="1" indent="-285750">
              <a:buFont typeface="Arial" panose="020B0604020202020204" pitchFamily="34" charset="0"/>
              <a:buChar char="•"/>
            </a:pPr>
            <a:r>
              <a:rPr kumimoji="1" lang="ja-JP" altLang="en-US" dirty="0"/>
              <a:t>組合「せめて現給保障の枠組みは作れないか」</a:t>
            </a:r>
            <a:endParaRPr kumimoji="1" lang="en-US" altLang="ja-JP" dirty="0"/>
          </a:p>
          <a:p>
            <a:pPr marL="285750" indent="-285750">
              <a:buFont typeface="Arial" panose="020B0604020202020204" pitchFamily="34" charset="0"/>
              <a:buChar char="•"/>
            </a:pPr>
            <a:r>
              <a:rPr kumimoji="1" lang="en-US" altLang="ja-JP" dirty="0"/>
              <a:t>2021.2.8</a:t>
            </a:r>
            <a:r>
              <a:rPr kumimoji="1" lang="ja-JP" altLang="en-US" dirty="0"/>
              <a:t> 長官交渉</a:t>
            </a:r>
            <a:endParaRPr kumimoji="1" lang="en-US" altLang="ja-JP" dirty="0"/>
          </a:p>
          <a:p>
            <a:pPr marL="742950" lvl="1" indent="-285750">
              <a:buFont typeface="Arial" panose="020B0604020202020204" pitchFamily="34" charset="0"/>
              <a:buChar char="•"/>
            </a:pPr>
            <a:r>
              <a:rPr kumimoji="1" lang="ja-JP" altLang="en-US" dirty="0"/>
              <a:t>（</a:t>
            </a:r>
            <a:r>
              <a:rPr kumimoji="1" lang="en-US" altLang="ja-JP" dirty="0"/>
              <a:t>3.16</a:t>
            </a:r>
            <a:r>
              <a:rPr kumimoji="1" lang="ja-JP" altLang="en-US" dirty="0"/>
              <a:t>宿題回答）本庁人事課長「現給保障の話は、人事院まで言って相談してきたが、そのような制度がないので難しい」</a:t>
            </a:r>
          </a:p>
        </p:txBody>
      </p:sp>
    </p:spTree>
    <p:extLst>
      <p:ext uri="{BB962C8B-B14F-4D97-AF65-F5344CB8AC3E}">
        <p14:creationId xmlns:p14="http://schemas.microsoft.com/office/powerpoint/2010/main" val="451020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CDFD47-65A8-4848-9D50-FE01A8C9E968}"/>
              </a:ext>
            </a:extLst>
          </p:cNvPr>
          <p:cNvSpPr>
            <a:spLocks noGrp="1"/>
          </p:cNvSpPr>
          <p:nvPr>
            <p:ph type="title"/>
          </p:nvPr>
        </p:nvSpPr>
        <p:spPr>
          <a:xfrm>
            <a:off x="36739" y="32656"/>
            <a:ext cx="9070521" cy="1308549"/>
          </a:xfrm>
        </p:spPr>
        <p:txBody>
          <a:bodyPr>
            <a:normAutofit/>
          </a:bodyPr>
          <a:lstStyle/>
          <a:p>
            <a:pPr algn="ctr"/>
            <a:r>
              <a:rPr kumimoji="1" lang="en-US" altLang="ja-JP" dirty="0"/>
              <a:t>【</a:t>
            </a:r>
            <a:r>
              <a:rPr kumimoji="1" lang="ja-JP" altLang="en-US" dirty="0"/>
              <a:t>速報</a:t>
            </a:r>
            <a:r>
              <a:rPr kumimoji="1" lang="en-US" altLang="ja-JP" dirty="0"/>
              <a:t>Just</a:t>
            </a:r>
            <a:r>
              <a:rPr kumimoji="1" lang="ja-JP" altLang="en-US" dirty="0"/>
              <a:t> </a:t>
            </a:r>
            <a:r>
              <a:rPr kumimoji="1" lang="en-US" altLang="ja-JP" dirty="0"/>
              <a:t>In】</a:t>
            </a:r>
            <a:r>
              <a:rPr kumimoji="1" lang="ja-JP" altLang="en-US" dirty="0"/>
              <a:t> （</a:t>
            </a:r>
            <a:r>
              <a:rPr kumimoji="1" lang="en-US" altLang="ja-JP" dirty="0"/>
              <a:t>2021.10.26</a:t>
            </a:r>
            <a:r>
              <a:rPr kumimoji="1" lang="ja-JP" altLang="en-US" dirty="0"/>
              <a:t>）</a:t>
            </a:r>
            <a:br>
              <a:rPr kumimoji="1" lang="en-US" altLang="ja-JP" dirty="0"/>
            </a:br>
            <a:r>
              <a:rPr kumimoji="1" lang="ja-JP" altLang="en-US" dirty="0"/>
              <a:t>人事院関東事務局交渉にて</a:t>
            </a:r>
          </a:p>
        </p:txBody>
      </p:sp>
      <p:sp>
        <p:nvSpPr>
          <p:cNvPr id="3" name="テキスト ボックス 2">
            <a:extLst>
              <a:ext uri="{FF2B5EF4-FFF2-40B4-BE49-F238E27FC236}">
                <a16:creationId xmlns:a16="http://schemas.microsoft.com/office/drawing/2014/main" id="{E4196CAA-993C-4836-B755-DE0A516E3BAE}"/>
              </a:ext>
            </a:extLst>
          </p:cNvPr>
          <p:cNvSpPr txBox="1"/>
          <p:nvPr/>
        </p:nvSpPr>
        <p:spPr>
          <a:xfrm>
            <a:off x="195943" y="1412421"/>
            <a:ext cx="8890907" cy="4154984"/>
          </a:xfrm>
          <a:prstGeom prst="rect">
            <a:avLst/>
          </a:prstGeom>
          <a:noFill/>
        </p:spPr>
        <p:txBody>
          <a:bodyPr wrap="square" rtlCol="0">
            <a:spAutoFit/>
          </a:bodyPr>
          <a:lstStyle/>
          <a:p>
            <a:r>
              <a:rPr kumimoji="1" lang="ja-JP" altLang="en-US" sz="2400" dirty="0"/>
              <a:t>組合：級別定数とは微妙に関係ないが、柿岡で行政職から研究職に移る時に給与が下がる場合があり、このことが柿岡の職員のモチベーションや異動を受ける意欲に影響しているので改善願いたいことは改めて主張しておく。</a:t>
            </a:r>
            <a:endParaRPr kumimoji="1" lang="en-US" altLang="ja-JP" sz="2400" dirty="0"/>
          </a:p>
          <a:p>
            <a:r>
              <a:rPr kumimoji="1" lang="ja-JP" altLang="en-US" sz="2400" b="1" dirty="0"/>
              <a:t>人事院関東：研究職俸給表は、あくまで「研究職として採用になった時からの年数」を想定して計算している。そのような「改善」を行ったら、研究職だけで同じ年数頑張ってきた人は不公平を感じるのではないか？</a:t>
            </a:r>
            <a:endParaRPr kumimoji="1" lang="en-US" altLang="ja-JP" sz="2400" b="1" dirty="0"/>
          </a:p>
          <a:p>
            <a:r>
              <a:rPr kumimoji="1" lang="ja-JP" altLang="en-US" sz="2400" dirty="0"/>
              <a:t>組合：一見正論に思える言い方のように思えるが、いずれ柿岡のモチベーションに影響する深刻な問題であることは確かなので、今後も主張していくことになるだろう。</a:t>
            </a:r>
          </a:p>
        </p:txBody>
      </p:sp>
      <p:sp>
        <p:nvSpPr>
          <p:cNvPr id="4" name="テキスト ボックス 3">
            <a:extLst>
              <a:ext uri="{FF2B5EF4-FFF2-40B4-BE49-F238E27FC236}">
                <a16:creationId xmlns:a16="http://schemas.microsoft.com/office/drawing/2014/main" id="{44C6E994-550D-4240-8AEF-5A9DD4E2D24C}"/>
              </a:ext>
            </a:extLst>
          </p:cNvPr>
          <p:cNvSpPr txBox="1"/>
          <p:nvPr/>
        </p:nvSpPr>
        <p:spPr>
          <a:xfrm>
            <a:off x="114303" y="5567405"/>
            <a:ext cx="5102678" cy="923330"/>
          </a:xfrm>
          <a:prstGeom prst="rect">
            <a:avLst/>
          </a:prstGeom>
          <a:noFill/>
        </p:spPr>
        <p:txBody>
          <a:bodyPr wrap="square" rtlCol="0">
            <a:spAutoFit/>
          </a:bodyPr>
          <a:lstStyle/>
          <a:p>
            <a:r>
              <a:rPr kumimoji="1" lang="ja-JP" altLang="en-US" dirty="0">
                <a:solidFill>
                  <a:srgbClr val="0000FF"/>
                </a:solidFill>
              </a:rPr>
              <a:t>↑きっと、人事院関東事務局は「東京気象支部なら柿岡の件をしつこく言ってくるだろう」と作戦会議を練ったものと思われる。</a:t>
            </a:r>
          </a:p>
        </p:txBody>
      </p:sp>
      <p:sp>
        <p:nvSpPr>
          <p:cNvPr id="5" name="正方形/長方形 4">
            <a:extLst>
              <a:ext uri="{FF2B5EF4-FFF2-40B4-BE49-F238E27FC236}">
                <a16:creationId xmlns:a16="http://schemas.microsoft.com/office/drawing/2014/main" id="{2EA0A008-04C9-422B-88D5-09A7C4AF47E0}"/>
              </a:ext>
            </a:extLst>
          </p:cNvPr>
          <p:cNvSpPr/>
          <p:nvPr/>
        </p:nvSpPr>
        <p:spPr>
          <a:xfrm>
            <a:off x="5478747" y="5502729"/>
            <a:ext cx="3595856" cy="1261884"/>
          </a:xfrm>
          <a:prstGeom prst="rect">
            <a:avLst/>
          </a:prstGeom>
          <a:noFill/>
        </p:spPr>
        <p:txBody>
          <a:bodyPr wrap="none" lIns="91440" tIns="45720" rIns="91440" bIns="45720">
            <a:spAutoFit/>
          </a:bodyPr>
          <a:lstStyle/>
          <a:p>
            <a:pPr algn="ctr"/>
            <a:r>
              <a:rPr lang="ja-JP" altLang="en-US" sz="3800" b="1" cap="none" spc="0" dirty="0">
                <a:ln w="22225">
                  <a:solidFill>
                    <a:schemeClr val="accent2"/>
                  </a:solidFill>
                  <a:prstDash val="solid"/>
                </a:ln>
                <a:solidFill>
                  <a:schemeClr val="accent2">
                    <a:lumMod val="40000"/>
                    <a:lumOff val="60000"/>
                  </a:schemeClr>
                </a:solidFill>
                <a:effectLst/>
              </a:rPr>
              <a:t>皆さんの知恵が</a:t>
            </a:r>
            <a:endParaRPr lang="en-US" altLang="ja-JP" sz="3800" b="1" cap="none" spc="0" dirty="0">
              <a:ln w="22225">
                <a:solidFill>
                  <a:schemeClr val="accent2"/>
                </a:solidFill>
                <a:prstDash val="solid"/>
              </a:ln>
              <a:solidFill>
                <a:schemeClr val="accent2">
                  <a:lumMod val="40000"/>
                  <a:lumOff val="60000"/>
                </a:schemeClr>
              </a:solidFill>
              <a:effectLst/>
            </a:endParaRPr>
          </a:p>
          <a:p>
            <a:pPr algn="ctr"/>
            <a:r>
              <a:rPr lang="ja-JP" altLang="en-US" sz="3800" b="1" dirty="0">
                <a:ln w="22225">
                  <a:solidFill>
                    <a:schemeClr val="accent2"/>
                  </a:solidFill>
                  <a:prstDash val="solid"/>
                </a:ln>
                <a:solidFill>
                  <a:schemeClr val="accent2">
                    <a:lumMod val="40000"/>
                    <a:lumOff val="60000"/>
                  </a:schemeClr>
                </a:solidFill>
              </a:rPr>
              <a:t>必要です！</a:t>
            </a:r>
            <a:endParaRPr lang="ja-JP" altLang="en-US" sz="38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023918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9117F9-3AD0-4AB5-ABA9-20B862006F05}"/>
              </a:ext>
            </a:extLst>
          </p:cNvPr>
          <p:cNvSpPr>
            <a:spLocks noGrp="1"/>
          </p:cNvSpPr>
          <p:nvPr>
            <p:ph type="title"/>
          </p:nvPr>
        </p:nvSpPr>
        <p:spPr>
          <a:xfrm>
            <a:off x="171449" y="128362"/>
            <a:ext cx="8596993" cy="1325563"/>
          </a:xfrm>
        </p:spPr>
        <p:txBody>
          <a:bodyPr>
            <a:normAutofit/>
          </a:bodyPr>
          <a:lstStyle/>
          <a:p>
            <a:r>
              <a:rPr kumimoji="1" lang="ja-JP" altLang="en-US" dirty="0"/>
              <a:t>数の力があれば、この問題も違う展開になっていたかもしれない</a:t>
            </a:r>
          </a:p>
        </p:txBody>
      </p:sp>
      <p:pic>
        <p:nvPicPr>
          <p:cNvPr id="1026" name="Picture 2" descr="労働組合のイラスト">
            <a:extLst>
              <a:ext uri="{FF2B5EF4-FFF2-40B4-BE49-F238E27FC236}">
                <a16:creationId xmlns:a16="http://schemas.microsoft.com/office/drawing/2014/main" id="{1A2BBD78-4A01-4277-B5AC-24B6335E95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971" y="1917927"/>
            <a:ext cx="4286250" cy="4181475"/>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a:extLst>
              <a:ext uri="{FF2B5EF4-FFF2-40B4-BE49-F238E27FC236}">
                <a16:creationId xmlns:a16="http://schemas.microsoft.com/office/drawing/2014/main" id="{199E5317-1E72-4B50-AC51-FCDE8764E457}"/>
              </a:ext>
            </a:extLst>
          </p:cNvPr>
          <p:cNvSpPr/>
          <p:nvPr/>
        </p:nvSpPr>
        <p:spPr>
          <a:xfrm>
            <a:off x="4384221" y="2154691"/>
            <a:ext cx="4038539" cy="3539430"/>
          </a:xfrm>
          <a:prstGeom prst="rect">
            <a:avLst/>
          </a:prstGeom>
          <a:noFill/>
        </p:spPr>
        <p:txBody>
          <a:bodyPr wrap="square" lIns="91440" tIns="45720" rIns="91440" bIns="45720">
            <a:spAutoFit/>
          </a:bodyPr>
          <a:lstStyle/>
          <a:p>
            <a:r>
              <a:rPr lang="ja-JP" altLang="en-US" sz="3200" b="1" dirty="0">
                <a:ln w="22225">
                  <a:solidFill>
                    <a:schemeClr val="accent2"/>
                  </a:solidFill>
                  <a:prstDash val="solid"/>
                </a:ln>
                <a:solidFill>
                  <a:schemeClr val="accent2">
                    <a:lumMod val="40000"/>
                    <a:lumOff val="60000"/>
                  </a:schemeClr>
                </a:solidFill>
              </a:rPr>
              <a:t>●労働組合は「数の力」が必要。</a:t>
            </a:r>
            <a:endParaRPr lang="en-US" altLang="ja-JP" sz="3200" b="1" dirty="0">
              <a:ln w="22225">
                <a:solidFill>
                  <a:schemeClr val="accent2"/>
                </a:solidFill>
                <a:prstDash val="solid"/>
              </a:ln>
              <a:solidFill>
                <a:schemeClr val="accent2">
                  <a:lumMod val="40000"/>
                  <a:lumOff val="60000"/>
                </a:schemeClr>
              </a:solidFill>
            </a:endParaRPr>
          </a:p>
          <a:p>
            <a:r>
              <a:rPr lang="ja-JP" altLang="en-US" sz="3200" b="1" dirty="0">
                <a:ln w="22225">
                  <a:solidFill>
                    <a:schemeClr val="accent2"/>
                  </a:solidFill>
                  <a:prstDash val="solid"/>
                </a:ln>
                <a:solidFill>
                  <a:schemeClr val="accent2">
                    <a:lumMod val="40000"/>
                    <a:lumOff val="60000"/>
                  </a:schemeClr>
                </a:solidFill>
              </a:rPr>
              <a:t>●</a:t>
            </a:r>
            <a:r>
              <a:rPr lang="ja-JP" altLang="en-US" sz="3200" b="1" cap="none" spc="0" dirty="0">
                <a:ln w="22225">
                  <a:solidFill>
                    <a:schemeClr val="accent2"/>
                  </a:solidFill>
                  <a:prstDash val="solid"/>
                </a:ln>
                <a:solidFill>
                  <a:schemeClr val="accent2">
                    <a:lumMod val="40000"/>
                    <a:lumOff val="60000"/>
                  </a:schemeClr>
                </a:solidFill>
                <a:effectLst/>
              </a:rPr>
              <a:t>ホワイトな職場の</a:t>
            </a:r>
            <a:endParaRPr lang="en-US" altLang="ja-JP" sz="3200" b="1" cap="none" spc="0" dirty="0">
              <a:ln w="22225">
                <a:solidFill>
                  <a:schemeClr val="accent2"/>
                </a:solidFill>
                <a:prstDash val="solid"/>
              </a:ln>
              <a:solidFill>
                <a:schemeClr val="accent2">
                  <a:lumMod val="40000"/>
                  <a:lumOff val="60000"/>
                </a:schemeClr>
              </a:solidFill>
              <a:effectLst/>
            </a:endParaRPr>
          </a:p>
          <a:p>
            <a:r>
              <a:rPr lang="ja-JP" altLang="en-US" sz="3200" b="1" cap="none" spc="0" dirty="0">
                <a:ln w="22225">
                  <a:solidFill>
                    <a:schemeClr val="accent2"/>
                  </a:solidFill>
                  <a:prstDash val="solid"/>
                </a:ln>
                <a:solidFill>
                  <a:schemeClr val="accent2">
                    <a:lumMod val="40000"/>
                    <a:lumOff val="60000"/>
                  </a:schemeClr>
                </a:solidFill>
                <a:effectLst/>
              </a:rPr>
              <a:t>維持はタダではない</a:t>
            </a:r>
            <a:endParaRPr lang="en-US" altLang="ja-JP" sz="3200" b="1" cap="none" spc="0" dirty="0">
              <a:ln w="22225">
                <a:solidFill>
                  <a:schemeClr val="accent2"/>
                </a:solidFill>
                <a:prstDash val="solid"/>
              </a:ln>
              <a:solidFill>
                <a:schemeClr val="accent2">
                  <a:lumMod val="40000"/>
                  <a:lumOff val="60000"/>
                </a:schemeClr>
              </a:solidFill>
              <a:effectLst/>
            </a:endParaRPr>
          </a:p>
          <a:p>
            <a:endParaRPr lang="en-US" altLang="ja-JP" sz="3200" b="1" dirty="0">
              <a:ln w="22225">
                <a:solidFill>
                  <a:schemeClr val="accent2"/>
                </a:solidFill>
                <a:prstDash val="solid"/>
              </a:ln>
              <a:solidFill>
                <a:schemeClr val="accent2">
                  <a:lumMod val="40000"/>
                  <a:lumOff val="60000"/>
                </a:schemeClr>
              </a:solidFill>
            </a:endParaRPr>
          </a:p>
          <a:p>
            <a:r>
              <a:rPr lang="ja-JP" altLang="en-US" sz="3200" b="1" cap="none" spc="0" dirty="0">
                <a:ln w="22225">
                  <a:solidFill>
                    <a:schemeClr val="accent2"/>
                  </a:solidFill>
                  <a:prstDash val="solid"/>
                </a:ln>
                <a:solidFill>
                  <a:schemeClr val="accent2">
                    <a:lumMod val="40000"/>
                    <a:lumOff val="60000"/>
                  </a:schemeClr>
                </a:solidFill>
                <a:effectLst/>
              </a:rPr>
              <a:t>このことをどうかご理解賜りたく・・・</a:t>
            </a:r>
            <a:endParaRPr lang="en-US" altLang="ja-JP" sz="32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47299317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2656</TotalTime>
  <Words>578</Words>
  <Application>Microsoft Office PowerPoint</Application>
  <PresentationFormat>画面に合わせる (4:3)</PresentationFormat>
  <Paragraphs>37</Paragraphs>
  <Slides>5</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游ゴシック</vt:lpstr>
      <vt:lpstr>Arial</vt:lpstr>
      <vt:lpstr>Calibri</vt:lpstr>
      <vt:lpstr>Calibri Light</vt:lpstr>
      <vt:lpstr>Office テーマ</vt:lpstr>
      <vt:lpstr>地磁気観測所ミーティング</vt:lpstr>
      <vt:lpstr>柿岡（石岡市）の地域手当の現状</vt:lpstr>
      <vt:lpstr>柿岡の手当・俸給表異動に関する取り組み</vt:lpstr>
      <vt:lpstr>【速報Just In】 （2021.10.26） 人事院関東事務局交渉にて</vt:lpstr>
      <vt:lpstr>数の力があれば、この問題も違う展開になっていたかもしれない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地磁気観測所ミーティング</dc:title>
  <dc:creator>Ю П</dc:creator>
  <cp:lastModifiedBy>Ю П</cp:lastModifiedBy>
  <cp:revision>12</cp:revision>
  <dcterms:created xsi:type="dcterms:W3CDTF">2021-10-22T08:29:41Z</dcterms:created>
  <dcterms:modified xsi:type="dcterms:W3CDTF">2021-10-26T07:05:04Z</dcterms:modified>
</cp:coreProperties>
</file>