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5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DCD40-CB33-4258-AC78-B5F30FDF5A3B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752F-440C-4B54-A90E-4F07B69FE5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04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752F-440C-4B54-A90E-4F07B69FE55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55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14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39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1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1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7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0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64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50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35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67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4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D260-D14F-4FDD-A014-C95BCCBB9252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4420-696D-40BA-B95E-2C53E7BB9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8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労働組合について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2019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endParaRPr kumimoji="1" lang="en-US" altLang="ja-JP" dirty="0" smtClean="0"/>
          </a:p>
          <a:p>
            <a:r>
              <a:rPr kumimoji="1" lang="ja-JP" altLang="en-US" dirty="0" smtClean="0"/>
              <a:t>国土交通労働組合　東京気象支部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5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755" y="221434"/>
            <a:ext cx="8791302" cy="13255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労働組合とは、職場のトラブルの「火消し」でもあります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52" y="1722638"/>
            <a:ext cx="2021685" cy="23372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1" y="1722638"/>
            <a:ext cx="2885442" cy="23372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4015087"/>
            <a:ext cx="2642916" cy="26164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79" y="2994502"/>
            <a:ext cx="6131106" cy="39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これからもホワイト企業であり続けるために、組合に入りましょう！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08" y="1450907"/>
            <a:ext cx="2604995" cy="294349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2891"/>
            <a:ext cx="3927278" cy="31941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12238"/>
          <a:stretch/>
        </p:blipFill>
        <p:spPr>
          <a:xfrm>
            <a:off x="5421086" y="4297630"/>
            <a:ext cx="3464976" cy="254699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20720" y="4987370"/>
            <a:ext cx="52629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権利を主張できなかった</a:t>
            </a:r>
            <a:endParaRPr lang="en-US" altLang="ja-JP" sz="36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なれの</a:t>
            </a:r>
            <a:r>
              <a:rPr lang="ja-JP" alt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果</a:t>
            </a:r>
            <a:r>
              <a:rPr lang="ja-JP" alt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てが</a:t>
            </a:r>
            <a:endParaRPr lang="en-US" altLang="ja-JP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ブラック</a:t>
            </a:r>
            <a:r>
              <a:rPr lang="ja-JP" alt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企業</a:t>
            </a:r>
            <a:r>
              <a:rPr lang="ja-JP" alt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です・・・</a:t>
            </a:r>
            <a:endParaRPr lang="ja-JP" alt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774" y="57427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入庁おめでとうございます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9" y="3017519"/>
            <a:ext cx="2502940" cy="28281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5" y="2896754"/>
            <a:ext cx="5102709" cy="327211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2664749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ご</a:t>
            </a:r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家族</a:t>
            </a:r>
            <a:endParaRPr lang="ja-JP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17343" y="2694353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ご友人</a:t>
            </a:r>
            <a:endParaRPr lang="ja-JP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3699" y="1345474"/>
            <a:ext cx="2885259" cy="1332412"/>
          </a:xfrm>
          <a:prstGeom prst="wedgeRoundRectCallout">
            <a:avLst>
              <a:gd name="adj1" fmla="val 13575"/>
              <a:gd name="adj2" fmla="val 856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公務員なら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/>
              <a:t>安定</a:t>
            </a:r>
            <a:r>
              <a:rPr kumimoji="1" lang="ja-JP" altLang="en-US" sz="2800" dirty="0" smtClean="0"/>
              <a:t>してて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よか</a:t>
            </a:r>
            <a:r>
              <a:rPr kumimoji="1" lang="ja-JP" altLang="en-US" sz="2800" dirty="0"/>
              <a:t>った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4133067" y="1345474"/>
            <a:ext cx="2885259" cy="1332412"/>
          </a:xfrm>
          <a:prstGeom prst="wedgeRoundRectCallout">
            <a:avLst>
              <a:gd name="adj1" fmla="val 13575"/>
              <a:gd name="adj2" fmla="val 856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公務員とか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すごくね</a:t>
            </a:r>
            <a:r>
              <a:rPr kumimoji="1" lang="ja-JP" altLang="en-US" sz="2800" dirty="0"/>
              <a:t>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37790" y="1123406"/>
            <a:ext cx="923330" cy="56431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 smtClean="0"/>
              <a:t>↓・・・といった祝福をされて入庁されたのではないでしょうか？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16583" y="5705413"/>
            <a:ext cx="8032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そう、公務員の職場は日本を代表する</a:t>
            </a:r>
            <a:endParaRPr lang="en-US" altLang="ja-JP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ホワイト</a:t>
            </a:r>
            <a:r>
              <a:rPr lang="ja-JP" altLang="en-US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企業</a:t>
            </a:r>
            <a:r>
              <a:rPr lang="ja-JP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です</a:t>
            </a:r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。</a:t>
            </a:r>
            <a:endParaRPr lang="ja-JP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30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23" y="4239003"/>
            <a:ext cx="3168141" cy="26189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2261" y="129994"/>
            <a:ext cx="8815796" cy="13255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ホワイト企業には労働組合があり、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ブラック企業には労働組合がない。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" y="1455557"/>
            <a:ext cx="3769451" cy="37694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61" y="1689307"/>
            <a:ext cx="3503396" cy="330195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06487" y="5622246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給料ふやせ</a:t>
            </a:r>
            <a:endParaRPr kumimoji="1" lang="en-US" altLang="ja-JP" sz="2000" dirty="0" smtClean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産休</a:t>
            </a:r>
            <a:r>
              <a:rPr kumimoji="1" lang="ja-JP" altLang="en-US" sz="20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くれ</a:t>
            </a:r>
          </a:p>
        </p:txBody>
      </p:sp>
    </p:spTree>
    <p:extLst>
      <p:ext uri="{BB962C8B-B14F-4D97-AF65-F5344CB8AC3E}">
        <p14:creationId xmlns:p14="http://schemas.microsoft.com/office/powerpoint/2010/main" val="38061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253"/>
            <a:ext cx="9144000" cy="86214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「肉屋を支持する豚」理論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60"/>
            <a:ext cx="2877907" cy="348837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579755" y="1072868"/>
            <a:ext cx="6302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dirty="0"/>
              <a:t>「いちいち給料（残業代）をきちんと払っていたり、労働基準法をきちんと守ってたら会社がつぶれてしまう」</a:t>
            </a:r>
            <a:endParaRPr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43" y="3101481"/>
            <a:ext cx="2857500" cy="273367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990294" y="4259832"/>
            <a:ext cx="43190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dirty="0" smtClean="0"/>
              <a:t>税金で仕事してるのだから、給料を減らされても仕方ない。</a:t>
            </a:r>
            <a:endParaRPr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324682" y="5738635"/>
            <a:ext cx="84946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こんなことを言う自称「現実主義者」が</a:t>
            </a:r>
            <a:endParaRPr lang="en-US" altLang="ja-JP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結構多い。</a:t>
            </a:r>
            <a:endParaRPr lang="ja-JP" alt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8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596206"/>
            <a:ext cx="4023360" cy="3731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84405"/>
          </a:xfrm>
        </p:spPr>
        <p:txBody>
          <a:bodyPr/>
          <a:lstStyle/>
          <a:p>
            <a:r>
              <a:rPr kumimoji="1" lang="ja-JP" altLang="en-US" dirty="0" smtClean="0"/>
              <a:t>では、現実の話をしましょう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056188"/>
            <a:ext cx="5159829" cy="3604714"/>
          </a:xfrm>
          <a:prstGeom prst="rect">
            <a:avLst/>
          </a:prstGeom>
        </p:spPr>
      </p:pic>
      <p:sp>
        <p:nvSpPr>
          <p:cNvPr id="5" name="AutoShape 2" descr="「いらすとや　ニヒル」の画像検索結果"/>
          <p:cNvSpPr>
            <a:spLocks noChangeAspect="1" noChangeArrowheads="1"/>
          </p:cNvSpPr>
          <p:nvPr/>
        </p:nvSpPr>
        <p:spPr bwMode="auto">
          <a:xfrm>
            <a:off x="155575" y="-2620963"/>
            <a:ext cx="42672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23" y="2233748"/>
            <a:ext cx="1631177" cy="2045363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746714" y="715895"/>
            <a:ext cx="5408023" cy="1226829"/>
          </a:xfrm>
          <a:prstGeom prst="wedgeRoundRectCallout">
            <a:avLst>
              <a:gd name="adj1" fmla="val 78683"/>
              <a:gd name="adj2" fmla="val 13340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権利ばっかり主張して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仕事しないから</a:t>
            </a:r>
            <a:r>
              <a:rPr kumimoji="1" lang="ja-JP" altLang="en-US" sz="2400" dirty="0"/>
              <a:t>給与</a:t>
            </a:r>
            <a:r>
              <a:rPr kumimoji="1" lang="ja-JP" altLang="en-US" sz="2400" dirty="0" smtClean="0"/>
              <a:t>が</a:t>
            </a:r>
            <a:r>
              <a:rPr kumimoji="1" lang="ja-JP" altLang="en-US" sz="2400" dirty="0"/>
              <a:t>下</a:t>
            </a:r>
            <a:r>
              <a:rPr kumimoji="1" lang="ja-JP" altLang="en-US" sz="2400" dirty="0" smtClean="0"/>
              <a:t>がるんだよ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自己責任</a:t>
            </a:r>
            <a:r>
              <a:rPr kumimoji="1" lang="ja-JP" altLang="en-US" sz="2400" dirty="0"/>
              <a:t>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00371" y="5554701"/>
            <a:ext cx="7318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↑こんなことを言ってるうちに</a:t>
            </a:r>
            <a:endParaRPr lang="en-US" altLang="ja-JP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日本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だけ平均給与が低下・・・</a:t>
            </a:r>
            <a:endParaRPr lang="ja-JP" alt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9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503" y="156120"/>
            <a:ext cx="9039497" cy="1325563"/>
          </a:xfrm>
        </p:spPr>
        <p:txBody>
          <a:bodyPr/>
          <a:lstStyle/>
          <a:p>
            <a:r>
              <a:rPr kumimoji="1" lang="ja-JP" altLang="en-US" dirty="0" smtClean="0"/>
              <a:t>日本は平均給与が下がっても仕方ない？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2356895"/>
            <a:ext cx="5124583" cy="44025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818901"/>
            <a:ext cx="2901176" cy="3136406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974623" y="868268"/>
            <a:ext cx="4386989" cy="1226829"/>
          </a:xfrm>
          <a:prstGeom prst="wedgeRoundRectCallout">
            <a:avLst>
              <a:gd name="adj1" fmla="val 59329"/>
              <a:gd name="adj2" fmla="val 2373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賃金の高い日本では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国際競争力が保てないから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/>
              <a:t>仕方</a:t>
            </a:r>
            <a:r>
              <a:rPr kumimoji="1" lang="ja-JP" altLang="en-US" sz="2400" dirty="0" smtClean="0"/>
              <a:t>ないんだ</a:t>
            </a:r>
            <a:r>
              <a:rPr kumimoji="1" lang="ja-JP" altLang="en-US" sz="2400" dirty="0"/>
              <a:t>よ</a:t>
            </a:r>
            <a:endParaRPr kumimoji="1" lang="en-US" altLang="ja-JP" sz="24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5229086" y="4004674"/>
            <a:ext cx="383951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↑こんな知ったこと</a:t>
            </a:r>
            <a:endParaRPr lang="en-US" altLang="ja-JP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言ってたら</a:t>
            </a:r>
            <a:endParaRPr lang="en-US" altLang="ja-JP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役員</a:t>
            </a:r>
            <a:r>
              <a:rPr lang="ja-JP" alt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や</a:t>
            </a:r>
            <a:r>
              <a:rPr lang="ja-JP" alt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株主</a:t>
            </a:r>
            <a:r>
              <a:rPr lang="ja-JP" alt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が</a:t>
            </a:r>
            <a:endParaRPr lang="en-US" altLang="ja-JP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利益</a:t>
            </a:r>
            <a:r>
              <a:rPr lang="ja-JP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を総取り！</a:t>
            </a:r>
            <a:endParaRPr lang="en-US" altLang="ja-JP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1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258" y="143057"/>
            <a:ext cx="8686855" cy="187269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全ての不利益に対して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みんなで</a:t>
            </a:r>
            <a:r>
              <a:rPr lang="ja-JP" altLang="en-US" dirty="0"/>
              <a:t>声</a:t>
            </a:r>
            <a:r>
              <a:rPr lang="ja-JP" altLang="en-US" dirty="0" smtClean="0"/>
              <a:t>を</a:t>
            </a:r>
            <a:r>
              <a:rPr lang="ja-JP" altLang="en-US" dirty="0"/>
              <a:t>上</a:t>
            </a:r>
            <a:r>
              <a:rPr lang="ja-JP" altLang="en-US" dirty="0" smtClean="0"/>
              <a:t>げることで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ホワイト</a:t>
            </a:r>
            <a:r>
              <a:rPr lang="ja-JP" altLang="en-US" dirty="0"/>
              <a:t>企業</a:t>
            </a:r>
            <a:r>
              <a:rPr lang="ja-JP" altLang="en-US" dirty="0" smtClean="0"/>
              <a:t>は</a:t>
            </a:r>
            <a:r>
              <a:rPr lang="ja-JP" altLang="en-US" dirty="0"/>
              <a:t>維持</a:t>
            </a:r>
            <a:r>
              <a:rPr lang="ja-JP" altLang="en-US" dirty="0" smtClean="0"/>
              <a:t>されます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56" y="2015756"/>
            <a:ext cx="1522984" cy="17606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30" y="2753171"/>
            <a:ext cx="1948683" cy="15784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4" y="2815598"/>
            <a:ext cx="2131206" cy="21098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39" y="3016905"/>
            <a:ext cx="4697023" cy="38828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31840" y="2092511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賃下げ</a:t>
            </a:r>
            <a:endParaRPr lang="ja-JP" alt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63552" y="2092511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ハラスメント</a:t>
            </a:r>
            <a:endParaRPr lang="ja-JP" alt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01393" y="513577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団　結</a:t>
            </a:r>
            <a:endParaRPr lang="ja-JP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1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503" y="130629"/>
            <a:ext cx="8882743" cy="966651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同じ公務員でも、組合の結成が認められていない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「</a:t>
            </a:r>
            <a:r>
              <a:rPr kumimoji="1" lang="ja-JP" alt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敬礼する系の公務員</a:t>
            </a:r>
            <a:r>
              <a:rPr kumimoji="1" lang="ja-JP" altLang="en-US" sz="3200" dirty="0" smtClean="0"/>
              <a:t>」だと・・・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" y="1115918"/>
            <a:ext cx="6668990" cy="4056969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355966" y="1267093"/>
            <a:ext cx="1825534" cy="386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1684023" y="1211099"/>
            <a:ext cx="1825534" cy="386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5199422" y="1211098"/>
            <a:ext cx="1825534" cy="386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0776" y="5068380"/>
            <a:ext cx="7571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不当な人事が発生しても、</a:t>
            </a:r>
            <a:endParaRPr lang="en-US" altLang="ja-JP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「</a:t>
            </a:r>
            <a:r>
              <a:rPr lang="ja-JP" altLang="en-US" sz="36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言うことが聞けないなら辞めろ</a:t>
            </a:r>
            <a:r>
              <a:rPr lang="ja-JP" alt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」</a:t>
            </a:r>
            <a:endParaRPr lang="en-US" altLang="ja-JP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で終わり</a:t>
            </a:r>
            <a:r>
              <a:rPr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。</a:t>
            </a:r>
            <a:endParaRPr lang="en-US" altLang="ja-JP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30146" y="3141562"/>
            <a:ext cx="2013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←ただし、このような公安職の公務員は、ブラックな分だけ少し給料が高く、医療が無料など配慮されている面もある。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86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88" y="1592970"/>
            <a:ext cx="6516537" cy="31316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198" y="116932"/>
            <a:ext cx="8933362" cy="967286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そうはいっても組合費が・・・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94" y="3158781"/>
            <a:ext cx="6131106" cy="397295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4661" y="3995678"/>
            <a:ext cx="295465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では、</a:t>
            </a:r>
            <a:endParaRPr lang="en-US" altLang="ja-JP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火事が発生</a:t>
            </a:r>
            <a:endParaRPr lang="en-US" altLang="ja-JP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しなかったら</a:t>
            </a:r>
            <a:endParaRPr lang="en-US" altLang="ja-JP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消防署は</a:t>
            </a:r>
            <a:endParaRPr lang="en-US" altLang="ja-JP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税金</a:t>
            </a:r>
            <a:r>
              <a:rPr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の無駄</a:t>
            </a:r>
            <a:r>
              <a:rPr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？</a:t>
            </a:r>
            <a:endParaRPr lang="ja-JP" alt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5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334</Words>
  <Application>Microsoft Office PowerPoint</Application>
  <PresentationFormat>画面に合わせる (4:3)</PresentationFormat>
  <Paragraphs>57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HGｺﾞｼｯｸE</vt:lpstr>
      <vt:lpstr>游ゴシック</vt:lpstr>
      <vt:lpstr>游ゴシック Light</vt:lpstr>
      <vt:lpstr>Arial</vt:lpstr>
      <vt:lpstr>Calibri</vt:lpstr>
      <vt:lpstr>Calibri Light</vt:lpstr>
      <vt:lpstr>Office テーマ</vt:lpstr>
      <vt:lpstr>労働組合について</vt:lpstr>
      <vt:lpstr>入庁おめでとうございます</vt:lpstr>
      <vt:lpstr>ホワイト企業には労働組合があり、 ブラック企業には労働組合がない。</vt:lpstr>
      <vt:lpstr>「肉屋を支持する豚」理論</vt:lpstr>
      <vt:lpstr>では、現実の話をしましょう</vt:lpstr>
      <vt:lpstr>日本は平均給与が下がっても仕方ない？</vt:lpstr>
      <vt:lpstr>全ての不利益に対して みんなで声を上げることで ホワイト企業は維持されます</vt:lpstr>
      <vt:lpstr>同じ公務員でも、組合の結成が認められていない 「敬礼する系の公務員」だと・・・</vt:lpstr>
      <vt:lpstr>そうはいっても組合費が・・・</vt:lpstr>
      <vt:lpstr>労働組合とは、職場のトラブルの「火消し」でもあります</vt:lpstr>
      <vt:lpstr>これからもホワイト企業であり続けるために、組合に入りましょう！</vt:lpstr>
    </vt:vector>
  </TitlesOfParts>
  <Company>気象庁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労働組合について</dc:title>
  <dc:creator>気象庁</dc:creator>
  <cp:lastModifiedBy>気象庁</cp:lastModifiedBy>
  <cp:revision>51</cp:revision>
  <dcterms:created xsi:type="dcterms:W3CDTF">2019-05-10T01:27:17Z</dcterms:created>
  <dcterms:modified xsi:type="dcterms:W3CDTF">2019-05-10T03:07:42Z</dcterms:modified>
</cp:coreProperties>
</file>