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256" r:id="rId2"/>
    <p:sldId id="265" r:id="rId3"/>
    <p:sldId id="257" r:id="rId4"/>
    <p:sldId id="264" r:id="rId5"/>
    <p:sldId id="268" r:id="rId6"/>
    <p:sldId id="269" r:id="rId7"/>
    <p:sldId id="263" r:id="rId8"/>
    <p:sldId id="258" r:id="rId9"/>
    <p:sldId id="266" r:id="rId10"/>
    <p:sldId id="267" r:id="rId11"/>
  </p:sldIdLst>
  <p:sldSz cx="9144000" cy="6858000" type="screen4x3"/>
  <p:notesSz cx="9926638" cy="6797675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72" d="100"/>
          <a:sy n="72" d="100"/>
        </p:scale>
        <p:origin x="150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622798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85A305-0ABF-42F6-B229-7CB3D4978020}" type="datetimeFigureOut">
              <a:rPr kumimoji="1" lang="ja-JP" altLang="en-US" smtClean="0"/>
              <a:t>2019/5/10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39B42F-7240-421D-98DB-58C3F4EFED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30079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5AA1F-0419-48E8-9F90-FB7934D6740A}" type="datetimeFigureOut">
              <a:rPr kumimoji="1" lang="ja-JP" altLang="en-US" smtClean="0"/>
              <a:t>2019/5/10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15247-898F-42C4-AE38-C8303866B9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5386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5AA1F-0419-48E8-9F90-FB7934D6740A}" type="datetimeFigureOut">
              <a:rPr kumimoji="1" lang="ja-JP" altLang="en-US" smtClean="0"/>
              <a:t>2019/5/10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15247-898F-42C4-AE38-C8303866B9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8634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5AA1F-0419-48E8-9F90-FB7934D6740A}" type="datetimeFigureOut">
              <a:rPr kumimoji="1" lang="ja-JP" altLang="en-US" smtClean="0"/>
              <a:t>2019/5/10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15247-898F-42C4-AE38-C8303866B9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3706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5AA1F-0419-48E8-9F90-FB7934D6740A}" type="datetimeFigureOut">
              <a:rPr kumimoji="1" lang="ja-JP" altLang="en-US" smtClean="0"/>
              <a:t>2019/5/10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15247-898F-42C4-AE38-C8303866B9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3831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5AA1F-0419-48E8-9F90-FB7934D6740A}" type="datetimeFigureOut">
              <a:rPr kumimoji="1" lang="ja-JP" altLang="en-US" smtClean="0"/>
              <a:t>2019/5/10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15247-898F-42C4-AE38-C8303866B9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9191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5AA1F-0419-48E8-9F90-FB7934D6740A}" type="datetimeFigureOut">
              <a:rPr kumimoji="1" lang="ja-JP" altLang="en-US" smtClean="0"/>
              <a:t>2019/5/10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15247-898F-42C4-AE38-C8303866B9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0233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5AA1F-0419-48E8-9F90-FB7934D6740A}" type="datetimeFigureOut">
              <a:rPr kumimoji="1" lang="ja-JP" altLang="en-US" smtClean="0"/>
              <a:t>2019/5/10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15247-898F-42C4-AE38-C8303866B9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3045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5AA1F-0419-48E8-9F90-FB7934D6740A}" type="datetimeFigureOut">
              <a:rPr kumimoji="1" lang="ja-JP" altLang="en-US" smtClean="0"/>
              <a:t>2019/5/10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15247-898F-42C4-AE38-C8303866B9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5226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5AA1F-0419-48E8-9F90-FB7934D6740A}" type="datetimeFigureOut">
              <a:rPr kumimoji="1" lang="ja-JP" altLang="en-US" smtClean="0"/>
              <a:t>2019/5/10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15247-898F-42C4-AE38-C8303866B9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5048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5AA1F-0419-48E8-9F90-FB7934D6740A}" type="datetimeFigureOut">
              <a:rPr kumimoji="1" lang="ja-JP" altLang="en-US" smtClean="0"/>
              <a:t>2019/5/10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15247-898F-42C4-AE38-C8303866B9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3960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5AA1F-0419-48E8-9F90-FB7934D6740A}" type="datetimeFigureOut">
              <a:rPr kumimoji="1" lang="ja-JP" altLang="en-US" smtClean="0"/>
              <a:t>2019/5/10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15247-898F-42C4-AE38-C8303866B9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3388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85AA1F-0419-48E8-9F90-FB7934D6740A}" type="datetimeFigureOut">
              <a:rPr kumimoji="1" lang="ja-JP" altLang="en-US" smtClean="0"/>
              <a:t>2019/5/10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E15247-898F-42C4-AE38-C8303866B9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6229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r>
              <a:rPr kumimoji="1" lang="ja-JP" altLang="en-US" dirty="0"/>
              <a:t>みなさんに組合をおすすめする理由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/>
              <a:t>青年部・女性部担当</a:t>
            </a:r>
            <a:endParaRPr kumimoji="1" lang="en-US" altLang="ja-JP" dirty="0"/>
          </a:p>
          <a:p>
            <a:r>
              <a:rPr lang="ja-JP" altLang="en-US" dirty="0"/>
              <a:t>村田憲人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434062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318984" y="5517232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200" dirty="0"/>
              <a:t>よろしくお願いします</a:t>
            </a:r>
            <a:endParaRPr kumimoji="1" lang="en-US" altLang="ja-JP" sz="7200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283938" y="260648"/>
            <a:ext cx="30243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/>
              <a:t>その他にも・・・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67544" y="1196752"/>
            <a:ext cx="806489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4000" dirty="0"/>
              <a:t>安く加入できる保険</a:t>
            </a:r>
            <a:endParaRPr lang="en-US" altLang="ja-JP" sz="4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ja-JP" sz="4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4000" dirty="0"/>
              <a:t>（庁内外を問わず）</a:t>
            </a:r>
            <a:endParaRPr kumimoji="1" lang="en-US" altLang="ja-JP" sz="4000" dirty="0"/>
          </a:p>
          <a:p>
            <a:r>
              <a:rPr lang="ja-JP" altLang="en-US" sz="4000" dirty="0"/>
              <a:t>　</a:t>
            </a:r>
            <a:r>
              <a:rPr kumimoji="1" lang="ja-JP" altLang="en-US" sz="4000" dirty="0"/>
              <a:t>他の職場の方との交流</a:t>
            </a:r>
            <a:endParaRPr kumimoji="1" lang="en-US" altLang="ja-JP" sz="4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kumimoji="1" lang="en-US" altLang="ja-JP" sz="4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4000" dirty="0"/>
              <a:t>庁内の動きがよく見える</a:t>
            </a:r>
            <a:endParaRPr kumimoji="1" lang="en-US" altLang="ja-JP" sz="4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kumimoji="1" lang="ja-JP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827338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316356" y="2828835"/>
            <a:ext cx="84969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7200" dirty="0"/>
              <a:t>組合の目的は？</a:t>
            </a:r>
            <a:endParaRPr kumimoji="1" lang="en-US" altLang="ja-JP" sz="7200" dirty="0"/>
          </a:p>
        </p:txBody>
      </p:sp>
    </p:spTree>
    <p:extLst>
      <p:ext uri="{BB962C8B-B14F-4D97-AF65-F5344CB8AC3E}">
        <p14:creationId xmlns:p14="http://schemas.microsoft.com/office/powerpoint/2010/main" val="6689553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323528" y="2828834"/>
            <a:ext cx="84969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7200" dirty="0"/>
              <a:t>より良い職場をつくる</a:t>
            </a:r>
            <a:endParaRPr kumimoji="1" lang="en-US" altLang="ja-JP" sz="7200" dirty="0"/>
          </a:p>
        </p:txBody>
      </p:sp>
    </p:spTree>
    <p:extLst>
      <p:ext uri="{BB962C8B-B14F-4D97-AF65-F5344CB8AC3E}">
        <p14:creationId xmlns:p14="http://schemas.microsoft.com/office/powerpoint/2010/main" val="724848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323528" y="1720840"/>
            <a:ext cx="849694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7200" dirty="0"/>
              <a:t>職員が</a:t>
            </a:r>
            <a:endParaRPr lang="en-US" altLang="ja-JP" sz="7200" dirty="0"/>
          </a:p>
          <a:p>
            <a:r>
              <a:rPr lang="ja-JP" altLang="en-US" sz="7200" dirty="0"/>
              <a:t>働きやすい職場を</a:t>
            </a:r>
            <a:endParaRPr lang="en-US" altLang="ja-JP" sz="7200" dirty="0"/>
          </a:p>
          <a:p>
            <a:r>
              <a:rPr lang="ja-JP" altLang="en-US" sz="7200" dirty="0"/>
              <a:t>作る</a:t>
            </a:r>
            <a:endParaRPr kumimoji="1" lang="en-US" altLang="ja-JP" sz="7200" dirty="0"/>
          </a:p>
        </p:txBody>
      </p:sp>
    </p:spTree>
    <p:extLst>
      <p:ext uri="{BB962C8B-B14F-4D97-AF65-F5344CB8AC3E}">
        <p14:creationId xmlns:p14="http://schemas.microsoft.com/office/powerpoint/2010/main" val="315805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323528" y="2708920"/>
            <a:ext cx="84969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200" dirty="0"/>
              <a:t>どうやって？</a:t>
            </a:r>
            <a:endParaRPr kumimoji="1" lang="en-US" altLang="ja-JP" sz="7200" dirty="0"/>
          </a:p>
        </p:txBody>
      </p:sp>
    </p:spTree>
    <p:extLst>
      <p:ext uri="{BB962C8B-B14F-4D97-AF65-F5344CB8AC3E}">
        <p14:creationId xmlns:p14="http://schemas.microsoft.com/office/powerpoint/2010/main" val="92168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吹き出し 2"/>
          <p:cNvSpPr/>
          <p:nvPr/>
        </p:nvSpPr>
        <p:spPr>
          <a:xfrm>
            <a:off x="544933" y="994040"/>
            <a:ext cx="1008112" cy="720080"/>
          </a:xfrm>
          <a:prstGeom prst="wedgeRoundRectCallout">
            <a:avLst>
              <a:gd name="adj1" fmla="val -57115"/>
              <a:gd name="adj2" fmla="val 103937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角丸四角形吹き出し 3"/>
          <p:cNvSpPr/>
          <p:nvPr/>
        </p:nvSpPr>
        <p:spPr>
          <a:xfrm>
            <a:off x="1250611" y="2933534"/>
            <a:ext cx="1008112" cy="720080"/>
          </a:xfrm>
          <a:prstGeom prst="wedgeRoundRectCallout">
            <a:avLst>
              <a:gd name="adj1" fmla="val -57115"/>
              <a:gd name="adj2" fmla="val 103937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角丸四角形吹き出し 4"/>
          <p:cNvSpPr/>
          <p:nvPr/>
        </p:nvSpPr>
        <p:spPr>
          <a:xfrm>
            <a:off x="444121" y="1989257"/>
            <a:ext cx="1612980" cy="1152128"/>
          </a:xfrm>
          <a:prstGeom prst="wedgeRoundRectCallout">
            <a:avLst>
              <a:gd name="adj1" fmla="val -57115"/>
              <a:gd name="adj2" fmla="val 103937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角丸四角形吹き出し 5"/>
          <p:cNvSpPr/>
          <p:nvPr/>
        </p:nvSpPr>
        <p:spPr>
          <a:xfrm>
            <a:off x="1285657" y="1412776"/>
            <a:ext cx="1008112" cy="720080"/>
          </a:xfrm>
          <a:prstGeom prst="wedgeRoundRectCallout">
            <a:avLst>
              <a:gd name="adj1" fmla="val -57115"/>
              <a:gd name="adj2" fmla="val 103937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右中かっこ 7"/>
          <p:cNvSpPr/>
          <p:nvPr/>
        </p:nvSpPr>
        <p:spPr>
          <a:xfrm>
            <a:off x="2323392" y="994040"/>
            <a:ext cx="680823" cy="2952328"/>
          </a:xfrm>
          <a:prstGeom prst="rightBrac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角丸四角形 8"/>
          <p:cNvSpPr/>
          <p:nvPr/>
        </p:nvSpPr>
        <p:spPr>
          <a:xfrm>
            <a:off x="3491880" y="1772816"/>
            <a:ext cx="2029667" cy="128969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6600" dirty="0">
                <a:solidFill>
                  <a:sysClr val="windowText" lastClr="000000"/>
                </a:solidFill>
              </a:rPr>
              <a:t>組合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59243" y="4221088"/>
            <a:ext cx="23601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/>
              <a:t>職場の意見</a:t>
            </a:r>
          </a:p>
        </p:txBody>
      </p:sp>
      <p:grpSp>
        <p:nvGrpSpPr>
          <p:cNvPr id="22" name="グループ化 21"/>
          <p:cNvGrpSpPr/>
          <p:nvPr/>
        </p:nvGrpSpPr>
        <p:grpSpPr>
          <a:xfrm>
            <a:off x="7256100" y="110793"/>
            <a:ext cx="1227764" cy="3930483"/>
            <a:chOff x="7256100" y="110793"/>
            <a:chExt cx="1227764" cy="3930483"/>
          </a:xfrm>
        </p:grpSpPr>
        <p:sp>
          <p:nvSpPr>
            <p:cNvPr id="12" name="二等辺三角形 11"/>
            <p:cNvSpPr/>
            <p:nvPr/>
          </p:nvSpPr>
          <p:spPr>
            <a:xfrm>
              <a:off x="7380312" y="2241493"/>
              <a:ext cx="1080120" cy="1799783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スマイル 12"/>
            <p:cNvSpPr/>
            <p:nvPr/>
          </p:nvSpPr>
          <p:spPr>
            <a:xfrm>
              <a:off x="7320208" y="994040"/>
              <a:ext cx="1163656" cy="1552893"/>
            </a:xfrm>
            <a:prstGeom prst="smileyFace">
              <a:avLst>
                <a:gd name="adj" fmla="val -2109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涙形 13"/>
            <p:cNvSpPr/>
            <p:nvPr/>
          </p:nvSpPr>
          <p:spPr>
            <a:xfrm rot="2926973">
              <a:off x="7882601" y="825342"/>
              <a:ext cx="540949" cy="432048"/>
            </a:xfrm>
            <a:prstGeom prst="teardrop">
              <a:avLst>
                <a:gd name="adj" fmla="val 113584"/>
              </a:avLst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涙形 14"/>
            <p:cNvSpPr/>
            <p:nvPr/>
          </p:nvSpPr>
          <p:spPr>
            <a:xfrm rot="8949493">
              <a:off x="7256100" y="775043"/>
              <a:ext cx="765670" cy="432048"/>
            </a:xfrm>
            <a:prstGeom prst="teardrop">
              <a:avLst>
                <a:gd name="adj" fmla="val 192438"/>
              </a:avLst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斜め縞 16"/>
            <p:cNvSpPr/>
            <p:nvPr/>
          </p:nvSpPr>
          <p:spPr>
            <a:xfrm rot="2463942">
              <a:off x="7712670" y="1842142"/>
              <a:ext cx="378734" cy="344304"/>
            </a:xfrm>
            <a:prstGeom prst="diagStrip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8" name="稲妻 17"/>
            <p:cNvSpPr/>
            <p:nvPr/>
          </p:nvSpPr>
          <p:spPr>
            <a:xfrm rot="11574141">
              <a:off x="7726153" y="2441687"/>
              <a:ext cx="432048" cy="1368152"/>
            </a:xfrm>
            <a:prstGeom prst="lightningBol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テキスト ボックス 18"/>
            <p:cNvSpPr txBox="1"/>
            <p:nvPr/>
          </p:nvSpPr>
          <p:spPr>
            <a:xfrm>
              <a:off x="7411850" y="110793"/>
              <a:ext cx="107201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200" dirty="0"/>
                <a:t>当局</a:t>
              </a:r>
            </a:p>
          </p:txBody>
        </p:sp>
      </p:grpSp>
      <p:grpSp>
        <p:nvGrpSpPr>
          <p:cNvPr id="23" name="グループ化 22"/>
          <p:cNvGrpSpPr/>
          <p:nvPr/>
        </p:nvGrpSpPr>
        <p:grpSpPr>
          <a:xfrm>
            <a:off x="5908201" y="1690641"/>
            <a:ext cx="1072014" cy="1440160"/>
            <a:chOff x="5908201" y="1690641"/>
            <a:chExt cx="1072014" cy="1440160"/>
          </a:xfrm>
        </p:grpSpPr>
        <p:sp>
          <p:nvSpPr>
            <p:cNvPr id="11" name="右矢印 10"/>
            <p:cNvSpPr/>
            <p:nvPr/>
          </p:nvSpPr>
          <p:spPr>
            <a:xfrm>
              <a:off x="5908201" y="1690641"/>
              <a:ext cx="1072014" cy="1440160"/>
            </a:xfrm>
            <a:prstGeom prst="rightArrow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テキスト ボックス 19"/>
            <p:cNvSpPr txBox="1"/>
            <p:nvPr/>
          </p:nvSpPr>
          <p:spPr>
            <a:xfrm>
              <a:off x="5908201" y="2132856"/>
              <a:ext cx="107201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200" dirty="0"/>
                <a:t>交渉</a:t>
              </a:r>
            </a:p>
          </p:txBody>
        </p:sp>
      </p:grpSp>
      <p:sp>
        <p:nvSpPr>
          <p:cNvPr id="21" name="テキスト ボックス 20"/>
          <p:cNvSpPr txBox="1"/>
          <p:nvPr/>
        </p:nvSpPr>
        <p:spPr>
          <a:xfrm>
            <a:off x="4932040" y="4041276"/>
            <a:ext cx="463728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/>
              <a:t>当局の代表</a:t>
            </a:r>
            <a:endParaRPr lang="en-US" altLang="ja-JP" sz="2800" dirty="0"/>
          </a:p>
          <a:p>
            <a:r>
              <a:rPr kumimoji="1" lang="ja-JP" altLang="en-US" sz="2800" dirty="0"/>
              <a:t>→組織のトップや幹部の方</a:t>
            </a:r>
            <a:endParaRPr kumimoji="1" lang="en-US" altLang="ja-JP" sz="2800" dirty="0"/>
          </a:p>
          <a:p>
            <a:r>
              <a:rPr lang="ja-JP" altLang="en-US" sz="2800" dirty="0"/>
              <a:t>例：</a:t>
            </a:r>
            <a:r>
              <a:rPr lang="en-US" altLang="ja-JP" sz="2800" dirty="0"/>
              <a:t>	</a:t>
            </a:r>
            <a:r>
              <a:rPr lang="ja-JP" altLang="en-US" sz="2800" dirty="0"/>
              <a:t>・台長</a:t>
            </a:r>
            <a:endParaRPr lang="en-US" altLang="ja-JP" sz="2800" dirty="0"/>
          </a:p>
          <a:p>
            <a:r>
              <a:rPr kumimoji="1" lang="en-US" altLang="ja-JP" sz="2800" dirty="0"/>
              <a:t>	</a:t>
            </a:r>
            <a:r>
              <a:rPr kumimoji="1" lang="ja-JP" altLang="en-US" sz="2800" dirty="0"/>
              <a:t>・本庁企画課長</a:t>
            </a:r>
            <a:endParaRPr kumimoji="1" lang="en-US" altLang="ja-JP" sz="2800" dirty="0"/>
          </a:p>
          <a:p>
            <a:r>
              <a:rPr kumimoji="1" lang="en-US" altLang="ja-JP" sz="2800" dirty="0"/>
              <a:t>	</a:t>
            </a:r>
            <a:r>
              <a:rPr kumimoji="1" lang="ja-JP" altLang="en-US" sz="2800" dirty="0"/>
              <a:t>・気象庁長官</a:t>
            </a:r>
            <a:endParaRPr kumimoji="1" lang="en-US" altLang="ja-JP" sz="2800" dirty="0"/>
          </a:p>
          <a:p>
            <a:r>
              <a:rPr lang="en-US" altLang="ja-JP" sz="2800" dirty="0"/>
              <a:t>	</a:t>
            </a:r>
            <a:r>
              <a:rPr kumimoji="1" lang="ja-JP" altLang="en-US" sz="2800" dirty="0"/>
              <a:t>・国土交通大臣</a:t>
            </a:r>
          </a:p>
        </p:txBody>
      </p:sp>
    </p:spTree>
    <p:extLst>
      <p:ext uri="{BB962C8B-B14F-4D97-AF65-F5344CB8AC3E}">
        <p14:creationId xmlns:p14="http://schemas.microsoft.com/office/powerpoint/2010/main" val="454064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8" grpId="0" animBg="1"/>
      <p:bldP spid="10" grpId="0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079612" y="2274838"/>
            <a:ext cx="69847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7200" dirty="0"/>
              <a:t>なぜみなさんに</a:t>
            </a:r>
            <a:endParaRPr lang="en-US" altLang="ja-JP" sz="7200" dirty="0"/>
          </a:p>
          <a:p>
            <a:r>
              <a:rPr kumimoji="1" lang="ja-JP" altLang="en-US" sz="7200" dirty="0"/>
              <a:t>組合を？</a:t>
            </a:r>
            <a:endParaRPr kumimoji="1" lang="en-US" altLang="ja-JP" sz="7200" dirty="0"/>
          </a:p>
        </p:txBody>
      </p:sp>
    </p:spTree>
    <p:extLst>
      <p:ext uri="{BB962C8B-B14F-4D97-AF65-F5344CB8AC3E}">
        <p14:creationId xmlns:p14="http://schemas.microsoft.com/office/powerpoint/2010/main" val="19397521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539552" y="215423"/>
            <a:ext cx="8604448" cy="6647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0" indent="-1143000">
              <a:buFont typeface="+mj-lt"/>
              <a:buAutoNum type="arabicPeriod"/>
            </a:pPr>
            <a:r>
              <a:rPr lang="ja-JP" altLang="en-US" sz="2800" dirty="0"/>
              <a:t>目まぐるしい職場環境の変化</a:t>
            </a:r>
            <a:endParaRPr kumimoji="1" lang="en-US" altLang="ja-JP" sz="2800" dirty="0"/>
          </a:p>
          <a:p>
            <a:pPr marL="1143000" indent="-1143000">
              <a:buFont typeface="+mj-lt"/>
              <a:buAutoNum type="arabicPeriod"/>
            </a:pPr>
            <a:endParaRPr lang="en-US" altLang="ja-JP" sz="1100" dirty="0"/>
          </a:p>
          <a:p>
            <a:pPr marL="2057400" lvl="2" indent="-1143000">
              <a:buFont typeface="Arial" panose="020B0604020202020204" pitchFamily="34" charset="0"/>
              <a:buChar char="•"/>
            </a:pPr>
            <a:r>
              <a:rPr lang="ja-JP" altLang="en-US" sz="2400" dirty="0"/>
              <a:t>少子高齢化により、予算減、人員減</a:t>
            </a:r>
            <a:endParaRPr lang="en-US" altLang="ja-JP" sz="2400" dirty="0"/>
          </a:p>
          <a:p>
            <a:pPr marL="2057400" lvl="2" indent="-1143000">
              <a:buFont typeface="Arial" panose="020B0604020202020204" pitchFamily="34" charset="0"/>
              <a:buChar char="•"/>
            </a:pPr>
            <a:r>
              <a:rPr lang="ja-JP" altLang="en-US" sz="2400" dirty="0"/>
              <a:t>国の政策：効率化</a:t>
            </a:r>
            <a:endParaRPr lang="en-US" altLang="ja-JP" sz="2400" dirty="0"/>
          </a:p>
          <a:p>
            <a:pPr marL="2057400" lvl="2" indent="-1143000">
              <a:buFont typeface="Arial" panose="020B0604020202020204" pitchFamily="34" charset="0"/>
              <a:buChar char="•"/>
            </a:pPr>
            <a:r>
              <a:rPr lang="ja-JP" altLang="en-US" sz="2400" dirty="0"/>
              <a:t>一方、高まる気象庁のニーズ</a:t>
            </a:r>
            <a:endParaRPr lang="en-US" altLang="ja-JP" sz="2400" dirty="0"/>
          </a:p>
          <a:p>
            <a:pPr lvl="2"/>
            <a:r>
              <a:rPr lang="ja-JP" altLang="en-US" sz="2400" dirty="0">
                <a:solidFill>
                  <a:srgbClr val="FF0000"/>
                </a:solidFill>
              </a:rPr>
              <a:t>→ 変化がある時、働く人への不利益が生じやすい</a:t>
            </a:r>
            <a:endParaRPr lang="en-US" altLang="ja-JP" sz="2400" dirty="0">
              <a:solidFill>
                <a:srgbClr val="FF0000"/>
              </a:solidFill>
            </a:endParaRPr>
          </a:p>
          <a:p>
            <a:pPr marL="1143000" indent="-1143000">
              <a:buFont typeface="+mj-lt"/>
              <a:buAutoNum type="arabicPeriod"/>
            </a:pPr>
            <a:endParaRPr lang="en-US" altLang="ja-JP" sz="2800" dirty="0"/>
          </a:p>
          <a:p>
            <a:pPr marL="1143000" indent="-1143000">
              <a:buFont typeface="+mj-lt"/>
              <a:buAutoNum type="arabicPeriod"/>
            </a:pPr>
            <a:r>
              <a:rPr lang="ja-JP" altLang="en-US" sz="2800" dirty="0"/>
              <a:t>変化が多いライフステージ</a:t>
            </a:r>
            <a:r>
              <a:rPr kumimoji="1" lang="ja-JP" altLang="en-US" sz="2800" dirty="0"/>
              <a:t>、</a:t>
            </a:r>
            <a:r>
              <a:rPr lang="ja-JP" altLang="en-US" sz="2800" dirty="0"/>
              <a:t>職員数では少数派</a:t>
            </a:r>
            <a:endParaRPr lang="en-US" altLang="ja-JP" sz="2800" dirty="0"/>
          </a:p>
          <a:p>
            <a:pPr marL="1143000" indent="-1143000">
              <a:buFont typeface="+mj-lt"/>
              <a:buAutoNum type="arabicPeriod"/>
            </a:pPr>
            <a:endParaRPr kumimoji="1" lang="en-US" altLang="ja-JP" sz="1100" dirty="0"/>
          </a:p>
          <a:p>
            <a:pPr marL="2057400" lvl="2" indent="-1143000">
              <a:buFont typeface="Arial" panose="020B0604020202020204" pitchFamily="34" charset="0"/>
              <a:buChar char="•"/>
            </a:pPr>
            <a:r>
              <a:rPr lang="ja-JP" altLang="en-US" sz="2400" dirty="0"/>
              <a:t>結婚、出産、教育など</a:t>
            </a:r>
            <a:endParaRPr kumimoji="1" lang="en-US" altLang="ja-JP" sz="2400" dirty="0"/>
          </a:p>
          <a:p>
            <a:pPr marL="2057400" lvl="2" indent="-1143000">
              <a:buFont typeface="Arial" panose="020B0604020202020204" pitchFamily="34" charset="0"/>
              <a:buChar char="•"/>
            </a:pPr>
            <a:r>
              <a:rPr kumimoji="1" lang="ja-JP" altLang="en-US" sz="2400" dirty="0"/>
              <a:t>気象庁職員の半分は４８歳以上</a:t>
            </a:r>
            <a:endParaRPr kumimoji="1" lang="en-US" altLang="ja-JP" sz="2400" dirty="0"/>
          </a:p>
          <a:p>
            <a:pPr marL="2057400" lvl="2" indent="-1143000">
              <a:buFont typeface="Arial" panose="020B0604020202020204" pitchFamily="34" charset="0"/>
              <a:buChar char="•"/>
            </a:pPr>
            <a:r>
              <a:rPr lang="ja-JP" altLang="en-US" sz="2400" dirty="0"/>
              <a:t>女性職員　８パーセント</a:t>
            </a:r>
            <a:endParaRPr lang="en-US" altLang="ja-JP" sz="2400" dirty="0"/>
          </a:p>
          <a:p>
            <a:pPr lvl="2"/>
            <a:r>
              <a:rPr lang="ja-JP" altLang="en-US" sz="2400" dirty="0">
                <a:solidFill>
                  <a:srgbClr val="FF0000"/>
                </a:solidFill>
              </a:rPr>
              <a:t>→ 貴重な若手の意見、伝えなければ、変わらない</a:t>
            </a:r>
            <a:endParaRPr lang="en-US" altLang="ja-JP" sz="1100" dirty="0"/>
          </a:p>
          <a:p>
            <a:pPr marL="1143000" indent="-1143000">
              <a:buFont typeface="+mj-lt"/>
              <a:buAutoNum type="arabicPeriod"/>
            </a:pPr>
            <a:endParaRPr kumimoji="1" lang="en-US" altLang="ja-JP" sz="2800" dirty="0"/>
          </a:p>
          <a:p>
            <a:pPr marL="1143000" indent="-1143000">
              <a:buFont typeface="+mj-lt"/>
              <a:buAutoNum type="arabicPeriod"/>
            </a:pPr>
            <a:r>
              <a:rPr kumimoji="1" lang="ja-JP" altLang="en-US" sz="2800" dirty="0"/>
              <a:t>若者の意見が反映された職場環境</a:t>
            </a:r>
            <a:endParaRPr kumimoji="1" lang="en-US" altLang="ja-JP" sz="2800" dirty="0"/>
          </a:p>
          <a:p>
            <a:pPr marL="2057400" lvl="2" indent="-1143000">
              <a:buFont typeface="Arial" panose="020B0604020202020204" pitchFamily="34" charset="0"/>
              <a:buChar char="•"/>
            </a:pPr>
            <a:r>
              <a:rPr kumimoji="1" lang="ja-JP" altLang="en-US" sz="2400" dirty="0"/>
              <a:t>働きやすい職場に優秀な人材が集まる</a:t>
            </a:r>
            <a:endParaRPr kumimoji="1" lang="en-US" altLang="ja-JP" sz="2400" dirty="0"/>
          </a:p>
          <a:p>
            <a:pPr lvl="2"/>
            <a:r>
              <a:rPr lang="ja-JP" altLang="en-US" sz="2400" dirty="0">
                <a:solidFill>
                  <a:srgbClr val="FF0000"/>
                </a:solidFill>
              </a:rPr>
              <a:t>→ 気象庁全体の利益となる</a:t>
            </a:r>
            <a:endParaRPr lang="en-US" altLang="ja-JP" sz="1100" dirty="0"/>
          </a:p>
          <a:p>
            <a:pPr lvl="2"/>
            <a:endParaRPr kumimoji="1" lang="en-US" altLang="ja-JP" sz="2400" dirty="0"/>
          </a:p>
        </p:txBody>
      </p:sp>
    </p:spTree>
    <p:extLst>
      <p:ext uri="{BB962C8B-B14F-4D97-AF65-F5344CB8AC3E}">
        <p14:creationId xmlns:p14="http://schemas.microsoft.com/office/powerpoint/2010/main" val="13882258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51520" y="1556792"/>
            <a:ext cx="864096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200" dirty="0"/>
              <a:t>良い職場づくりには、みなさんの声が必要です！！</a:t>
            </a:r>
            <a:endParaRPr kumimoji="1" lang="en-US" altLang="ja-JP" sz="7200" dirty="0"/>
          </a:p>
        </p:txBody>
      </p:sp>
    </p:spTree>
    <p:extLst>
      <p:ext uri="{BB962C8B-B14F-4D97-AF65-F5344CB8AC3E}">
        <p14:creationId xmlns:p14="http://schemas.microsoft.com/office/powerpoint/2010/main" val="3713538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14641</TotalTime>
  <Words>150</Words>
  <Application>Microsoft Office PowerPoint</Application>
  <PresentationFormat>画面に合わせる (4:3)</PresentationFormat>
  <Paragraphs>47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​​テーマ</vt:lpstr>
      <vt:lpstr>みなさんに組合をおすすめする理由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MouseComputer PC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みなさんに組合をおすすめする理由</dc:title>
  <dc:creator>tokyo-kishou　東京気象支部</dc:creator>
  <cp:lastModifiedBy>東京気象支部 国土交通労働組合</cp:lastModifiedBy>
  <cp:revision>15</cp:revision>
  <cp:lastPrinted>2018-05-11T07:41:15Z</cp:lastPrinted>
  <dcterms:created xsi:type="dcterms:W3CDTF">2018-05-10T09:05:08Z</dcterms:created>
  <dcterms:modified xsi:type="dcterms:W3CDTF">2019-05-10T03:27:51Z</dcterms:modified>
</cp:coreProperties>
</file>