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9"/>
  </p:notesMasterIdLst>
  <p:handoutMasterIdLst>
    <p:handoutMasterId r:id="rId40"/>
  </p:handoutMasterIdLst>
  <p:sldIdLst>
    <p:sldId id="275" r:id="rId2"/>
    <p:sldId id="307" r:id="rId3"/>
    <p:sldId id="256" r:id="rId4"/>
    <p:sldId id="257" r:id="rId5"/>
    <p:sldId id="258" r:id="rId6"/>
    <p:sldId id="259" r:id="rId7"/>
    <p:sldId id="260" r:id="rId8"/>
    <p:sldId id="261" r:id="rId9"/>
    <p:sldId id="343" r:id="rId10"/>
    <p:sldId id="345" r:id="rId11"/>
    <p:sldId id="346" r:id="rId12"/>
    <p:sldId id="350" r:id="rId13"/>
    <p:sldId id="342" r:id="rId14"/>
    <p:sldId id="332" r:id="rId15"/>
    <p:sldId id="357" r:id="rId16"/>
    <p:sldId id="339" r:id="rId17"/>
    <p:sldId id="266" r:id="rId18"/>
    <p:sldId id="285" r:id="rId19"/>
    <p:sldId id="347" r:id="rId20"/>
    <p:sldId id="308" r:id="rId21"/>
    <p:sldId id="319" r:id="rId22"/>
    <p:sldId id="320" r:id="rId23"/>
    <p:sldId id="318" r:id="rId24"/>
    <p:sldId id="351" r:id="rId25"/>
    <p:sldId id="301" r:id="rId26"/>
    <p:sldId id="302" r:id="rId27"/>
    <p:sldId id="303" r:id="rId28"/>
    <p:sldId id="304" r:id="rId29"/>
    <p:sldId id="349" r:id="rId30"/>
    <p:sldId id="334" r:id="rId31"/>
    <p:sldId id="352" r:id="rId32"/>
    <p:sldId id="354" r:id="rId33"/>
    <p:sldId id="310" r:id="rId34"/>
    <p:sldId id="315" r:id="rId35"/>
    <p:sldId id="355" r:id="rId36"/>
    <p:sldId id="356" r:id="rId37"/>
    <p:sldId id="282" r:id="rId38"/>
  </p:sldIdLst>
  <p:sldSz cx="9144000" cy="6858000" type="screen4x3"/>
  <p:notesSz cx="6807200" cy="9939338"/>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12S" initials="P" lastIdx="1" clrIdx="0">
    <p:extLst>
      <p:ext uri="{19B8F6BF-5375-455C-9EA6-DF929625EA0E}">
        <p15:presenceInfo xmlns:p15="http://schemas.microsoft.com/office/powerpoint/2012/main" userId="PC12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CC"/>
    <a:srgbClr val="FF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81195" autoAdjust="0"/>
  </p:normalViewPr>
  <p:slideViewPr>
    <p:cSldViewPr>
      <p:cViewPr varScale="1">
        <p:scale>
          <a:sx n="92" d="100"/>
          <a:sy n="92" d="100"/>
        </p:scale>
        <p:origin x="24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049126219599438"/>
          <c:y val="0.18149309748794973"/>
          <c:w val="0.66478868655150325"/>
          <c:h val="0.80369789785984613"/>
        </c:manualLayout>
      </c:layout>
      <c:barChart>
        <c:barDir val="bar"/>
        <c:grouping val="stacked"/>
        <c:varyColors val="0"/>
        <c:ser>
          <c:idx val="0"/>
          <c:order val="0"/>
          <c:spPr>
            <a:pattFill prst="pct50">
              <a:fgClr>
                <a:schemeClr val="tx1"/>
              </a:fgClr>
              <a:bgClr>
                <a:schemeClr val="bg1"/>
              </a:bgClr>
            </a:pattFill>
            <a:ln w="12700">
              <a:solidFill>
                <a:schemeClr val="tx1"/>
              </a:solidFill>
            </a:ln>
            <a:effectLst/>
          </c:spPr>
          <c:invertIfNegative val="0"/>
          <c:dLbls>
            <c:dLbl>
              <c:idx val="0"/>
              <c:layout>
                <c:manualLayout>
                  <c:x val="-6.1809870890373623E-3"/>
                  <c:y val="5.0699032876027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96-4115-95ED-61CCC490362D}"/>
                </c:ext>
              </c:extLst>
            </c:dLbl>
            <c:dLbl>
              <c:idx val="1"/>
              <c:layout>
                <c:manualLayout>
                  <c:x val="-5.6658393793575874E-17"/>
                  <c:y val="3.8024274657020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96-4115-95ED-61CCC490362D}"/>
                </c:ext>
              </c:extLst>
            </c:dLbl>
            <c:dLbl>
              <c:idx val="2"/>
              <c:layout>
                <c:manualLayout>
                  <c:x val="-6.1407642060173203E-3"/>
                  <c:y val="4.4277199042945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96-4115-95ED-61CCC490362D}"/>
                </c:ext>
              </c:extLst>
            </c:dLbl>
            <c:dLbl>
              <c:idx val="3"/>
              <c:layout>
                <c:manualLayout>
                  <c:x val="0"/>
                  <c:y val="5.0601943991218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96-4115-95ED-61CCC490362D}"/>
                </c:ext>
              </c:extLst>
            </c:dLbl>
            <c:dLbl>
              <c:idx val="4"/>
              <c:layout>
                <c:manualLayout>
                  <c:x val="1.2281528412034585E-2"/>
                  <c:y val="4.4277199042945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96-4115-95ED-61CCC490362D}"/>
                </c:ext>
              </c:extLst>
            </c:dLbl>
            <c:dLbl>
              <c:idx val="5"/>
              <c:layout>
                <c:manualLayout>
                  <c:x val="-6.1407642060173203E-3"/>
                  <c:y val="5.0602940092478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96-4115-95ED-61CCC490362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【3】Q3!$D$2:$I$2</c:f>
              <c:strCache>
                <c:ptCount val="6"/>
                <c:pt idx="0">
                  <c:v>入居希望</c:v>
                </c:pt>
                <c:pt idx="1">
                  <c:v>宿舎費が高い</c:v>
                </c:pt>
                <c:pt idx="2">
                  <c:v>僻地での無料宿舎を希望</c:v>
                </c:pt>
                <c:pt idx="3">
                  <c:v>修繕希望</c:v>
                </c:pt>
                <c:pt idx="4">
                  <c:v>宿舎不要</c:v>
                </c:pt>
                <c:pt idx="5">
                  <c:v>肯定的意見</c:v>
                </c:pt>
              </c:strCache>
            </c:strRef>
          </c:cat>
          <c:val>
            <c:numRef>
              <c:f>【3】Q3!$D$4:$I$4</c:f>
              <c:numCache>
                <c:formatCode>General</c:formatCode>
                <c:ptCount val="6"/>
                <c:pt idx="0">
                  <c:v>17</c:v>
                </c:pt>
                <c:pt idx="1">
                  <c:v>6</c:v>
                </c:pt>
                <c:pt idx="2">
                  <c:v>4</c:v>
                </c:pt>
                <c:pt idx="3">
                  <c:v>2</c:v>
                </c:pt>
                <c:pt idx="4">
                  <c:v>0</c:v>
                </c:pt>
                <c:pt idx="5">
                  <c:v>6</c:v>
                </c:pt>
              </c:numCache>
            </c:numRef>
          </c:val>
          <c:extLst>
            <c:ext xmlns:c16="http://schemas.microsoft.com/office/drawing/2014/chart" uri="{C3380CC4-5D6E-409C-BE32-E72D297353CC}">
              <c16:uniqueId val="{00000006-A196-4115-95ED-61CCC490362D}"/>
            </c:ext>
          </c:extLst>
        </c:ser>
        <c:ser>
          <c:idx val="1"/>
          <c:order val="1"/>
          <c:spPr>
            <a:solidFill>
              <a:schemeClr val="bg1"/>
            </a:solidFill>
            <a:ln w="6350">
              <a:solidFill>
                <a:schemeClr val="tx1"/>
              </a:solidFill>
            </a:ln>
            <a:effectLst/>
          </c:spPr>
          <c:invertIfNegative val="0"/>
          <c:dLbls>
            <c:dLbl>
              <c:idx val="0"/>
              <c:layout>
                <c:manualLayout>
                  <c:x val="0"/>
                  <c:y val="4.69523211059618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96-4115-95ED-61CCC490362D}"/>
                </c:ext>
              </c:extLst>
            </c:dLbl>
            <c:dLbl>
              <c:idx val="1"/>
              <c:layout>
                <c:manualLayout>
                  <c:x val="-5.6289688291876233E-17"/>
                  <c:y val="4.4276700992316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96-4115-95ED-61CCC490362D}"/>
                </c:ext>
              </c:extLst>
            </c:dLbl>
            <c:dLbl>
              <c:idx val="2"/>
              <c:layout>
                <c:manualLayout>
                  <c:x val="0"/>
                  <c:y val="4.4276700992316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96-4115-95ED-61CCC490362D}"/>
                </c:ext>
              </c:extLst>
            </c:dLbl>
            <c:dLbl>
              <c:idx val="3"/>
              <c:layout>
                <c:manualLayout>
                  <c:x val="9.2111463090259801E-3"/>
                  <c:y val="5.0602442041848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96-4115-95ED-61CCC490362D}"/>
                </c:ext>
              </c:extLst>
            </c:dLbl>
            <c:dLbl>
              <c:idx val="4"/>
              <c:layout>
                <c:manualLayout>
                  <c:x val="2.4563056824069281E-2"/>
                  <c:y val="4.4277199042945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196-4115-95ED-61CCC490362D}"/>
                </c:ext>
              </c:extLst>
            </c:dLbl>
            <c:dLbl>
              <c:idx val="5"/>
              <c:layout>
                <c:manualLayout>
                  <c:x val="-5.6289688291876233E-17"/>
                  <c:y val="5.0602940092478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196-4115-95ED-61CCC490362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【3】Q3!$D$2:$I$2</c:f>
              <c:strCache>
                <c:ptCount val="6"/>
                <c:pt idx="0">
                  <c:v>入居希望</c:v>
                </c:pt>
                <c:pt idx="1">
                  <c:v>宿舎費が高い</c:v>
                </c:pt>
                <c:pt idx="2">
                  <c:v>僻地での無料宿舎を希望</c:v>
                </c:pt>
                <c:pt idx="3">
                  <c:v>修繕希望</c:v>
                </c:pt>
                <c:pt idx="4">
                  <c:v>宿舎不要</c:v>
                </c:pt>
                <c:pt idx="5">
                  <c:v>肯定的意見</c:v>
                </c:pt>
              </c:strCache>
            </c:strRef>
          </c:cat>
          <c:val>
            <c:numRef>
              <c:f>【3】Q3!$D$5:$I$5</c:f>
              <c:numCache>
                <c:formatCode>General</c:formatCode>
                <c:ptCount val="6"/>
                <c:pt idx="0">
                  <c:v>12</c:v>
                </c:pt>
                <c:pt idx="1">
                  <c:v>2</c:v>
                </c:pt>
                <c:pt idx="2">
                  <c:v>1</c:v>
                </c:pt>
                <c:pt idx="3">
                  <c:v>0</c:v>
                </c:pt>
                <c:pt idx="4">
                  <c:v>3</c:v>
                </c:pt>
                <c:pt idx="5">
                  <c:v>0</c:v>
                </c:pt>
              </c:numCache>
            </c:numRef>
          </c:val>
          <c:extLst>
            <c:ext xmlns:c16="http://schemas.microsoft.com/office/drawing/2014/chart" uri="{C3380CC4-5D6E-409C-BE32-E72D297353CC}">
              <c16:uniqueId val="{0000000D-A196-4115-95ED-61CCC490362D}"/>
            </c:ext>
          </c:extLst>
        </c:ser>
        <c:dLbls>
          <c:showLegendKey val="0"/>
          <c:showVal val="0"/>
          <c:showCatName val="0"/>
          <c:showSerName val="0"/>
          <c:showPercent val="0"/>
          <c:showBubbleSize val="0"/>
        </c:dLbls>
        <c:gapWidth val="219"/>
        <c:overlap val="100"/>
        <c:axId val="275535392"/>
        <c:axId val="275524576"/>
      </c:barChart>
      <c:catAx>
        <c:axId val="275535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75524576"/>
        <c:crosses val="autoZero"/>
        <c:auto val="1"/>
        <c:lblAlgn val="ctr"/>
        <c:lblOffset val="100"/>
        <c:noMultiLvlLbl val="0"/>
      </c:catAx>
      <c:valAx>
        <c:axId val="27552457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75535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E9D3826-8D18-4C0D-B1D6-BE4096D41164}"/>
              </a:ext>
            </a:extLst>
          </p:cNvPr>
          <p:cNvSpPr>
            <a:spLocks noGrp="1"/>
          </p:cNvSpPr>
          <p:nvPr>
            <p:ph type="hdr" sz="quarter"/>
          </p:nvPr>
        </p:nvSpPr>
        <p:spPr>
          <a:xfrm>
            <a:off x="0" y="0"/>
            <a:ext cx="2951163" cy="496888"/>
          </a:xfrm>
          <a:prstGeom prst="rect">
            <a:avLst/>
          </a:prstGeom>
        </p:spPr>
        <p:txBody>
          <a:bodyPr vert="horz" lIns="91422" tIns="45710" rIns="91422" bIns="45710" rtlCol="0"/>
          <a:lstStyle>
            <a:lvl1pPr algn="l" eaLnBrk="1" hangingPunct="1">
              <a:defRPr sz="1200">
                <a:latin typeface="Times New Roman" charset="0"/>
                <a:ea typeface="ＭＳ Ｐゴシック" charset="-128"/>
              </a:defRPr>
            </a:lvl1pPr>
          </a:lstStyle>
          <a:p>
            <a:pPr>
              <a:defRPr/>
            </a:pPr>
            <a:r>
              <a:rPr lang="zh-CN" altLang="en-US"/>
              <a:t>第７回全国宿舎対策会議　資料５－④</a:t>
            </a:r>
            <a:endParaRPr lang="ja-JP" altLang="en-US"/>
          </a:p>
        </p:txBody>
      </p:sp>
      <p:sp>
        <p:nvSpPr>
          <p:cNvPr id="3" name="日付プレースホルダー 2">
            <a:extLst>
              <a:ext uri="{FF2B5EF4-FFF2-40B4-BE49-F238E27FC236}">
                <a16:creationId xmlns:a16="http://schemas.microsoft.com/office/drawing/2014/main" id="{9AD8BD54-5724-40E2-9624-4A6A9D378EBE}"/>
              </a:ext>
            </a:extLst>
          </p:cNvPr>
          <p:cNvSpPr>
            <a:spLocks noGrp="1"/>
          </p:cNvSpPr>
          <p:nvPr>
            <p:ph type="dt" sz="quarter" idx="1"/>
          </p:nvPr>
        </p:nvSpPr>
        <p:spPr>
          <a:xfrm>
            <a:off x="3854450" y="0"/>
            <a:ext cx="2951163" cy="496888"/>
          </a:xfrm>
          <a:prstGeom prst="rect">
            <a:avLst/>
          </a:prstGeom>
        </p:spPr>
        <p:txBody>
          <a:bodyPr vert="horz" lIns="91422" tIns="45710" rIns="91422" bIns="45710" rtlCol="0"/>
          <a:lstStyle>
            <a:lvl1pPr algn="r" eaLnBrk="1" hangingPunct="1">
              <a:defRPr sz="1200">
                <a:latin typeface="Times New Roman" charset="0"/>
                <a:ea typeface="ＭＳ Ｐゴシック" charset="-128"/>
              </a:defRPr>
            </a:lvl1pPr>
          </a:lstStyle>
          <a:p>
            <a:pPr>
              <a:defRPr/>
            </a:pPr>
            <a:r>
              <a:rPr lang="en-US" altLang="ja-JP"/>
              <a:t>2019</a:t>
            </a:r>
            <a:r>
              <a:rPr lang="ja-JP" altLang="en-US"/>
              <a:t>年</a:t>
            </a:r>
            <a:r>
              <a:rPr lang="en-US" altLang="ja-JP"/>
              <a:t>12</a:t>
            </a:r>
            <a:r>
              <a:rPr lang="ja-JP" altLang="en-US"/>
              <a:t>月</a:t>
            </a:r>
            <a:r>
              <a:rPr lang="en-US" altLang="ja-JP"/>
              <a:t>12</a:t>
            </a:r>
            <a:r>
              <a:rPr lang="ja-JP" altLang="en-US"/>
              <a:t>日</a:t>
            </a:r>
          </a:p>
        </p:txBody>
      </p:sp>
      <p:sp>
        <p:nvSpPr>
          <p:cNvPr id="4" name="フッター プレースホルダー 3">
            <a:extLst>
              <a:ext uri="{FF2B5EF4-FFF2-40B4-BE49-F238E27FC236}">
                <a16:creationId xmlns:a16="http://schemas.microsoft.com/office/drawing/2014/main" id="{5375D472-A476-4E56-9BFC-6BF617ACEC4E}"/>
              </a:ext>
            </a:extLst>
          </p:cNvPr>
          <p:cNvSpPr>
            <a:spLocks noGrp="1"/>
          </p:cNvSpPr>
          <p:nvPr>
            <p:ph type="ftr" sz="quarter" idx="2"/>
          </p:nvPr>
        </p:nvSpPr>
        <p:spPr>
          <a:xfrm>
            <a:off x="0" y="9440863"/>
            <a:ext cx="2951163" cy="496887"/>
          </a:xfrm>
          <a:prstGeom prst="rect">
            <a:avLst/>
          </a:prstGeom>
        </p:spPr>
        <p:txBody>
          <a:bodyPr vert="horz" lIns="91422" tIns="45710" rIns="91422" bIns="45710" rtlCol="0" anchor="b"/>
          <a:lstStyle>
            <a:lvl1pPr algn="l" eaLnBrk="1" hangingPunct="1">
              <a:defRPr sz="1200">
                <a:latin typeface="Times New Roman" charset="0"/>
                <a:ea typeface="ＭＳ Ｐゴシック"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FF4E75F5-9778-4E82-B035-6CEC3F6DC9A4}"/>
              </a:ext>
            </a:extLst>
          </p:cNvPr>
          <p:cNvSpPr>
            <a:spLocks noGrp="1"/>
          </p:cNvSpPr>
          <p:nvPr>
            <p:ph type="sldNum" sz="quarter" idx="3"/>
          </p:nvPr>
        </p:nvSpPr>
        <p:spPr>
          <a:xfrm>
            <a:off x="3854450" y="9440863"/>
            <a:ext cx="2951163" cy="496887"/>
          </a:xfrm>
          <a:prstGeom prst="rect">
            <a:avLst/>
          </a:prstGeom>
        </p:spPr>
        <p:txBody>
          <a:bodyPr vert="horz" wrap="square" lIns="91422" tIns="45710" rIns="91422" bIns="45710" numCol="1" anchor="b" anchorCtr="0" compatLnSpc="1">
            <a:prstTxWarp prst="textNoShape">
              <a:avLst/>
            </a:prstTxWarp>
          </a:bodyPr>
          <a:lstStyle>
            <a:lvl1pPr algn="r" eaLnBrk="1" hangingPunct="1">
              <a:defRPr sz="1200"/>
            </a:lvl1pPr>
          </a:lstStyle>
          <a:p>
            <a:fld id="{F0C31E33-DB3A-4980-BCA9-D3ED305318CE}" type="slidenum">
              <a:rPr lang="ja-JP" altLang="en-US"/>
              <a:pPr/>
              <a:t>‹#›</a:t>
            </a:fld>
            <a:endParaRPr lang="ja-JP" altLang="en-US"/>
          </a:p>
        </p:txBody>
      </p:sp>
    </p:spTree>
    <p:extLst>
      <p:ext uri="{BB962C8B-B14F-4D97-AF65-F5344CB8AC3E}">
        <p14:creationId xmlns:p14="http://schemas.microsoft.com/office/powerpoint/2010/main" val="275634114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4F531FDA-E4C8-49CD-A81A-CC758BB89309}"/>
              </a:ext>
            </a:extLst>
          </p:cNvPr>
          <p:cNvSpPr>
            <a:spLocks noGrp="1"/>
          </p:cNvSpPr>
          <p:nvPr>
            <p:ph type="hdr" sz="quarter"/>
          </p:nvPr>
        </p:nvSpPr>
        <p:spPr>
          <a:xfrm>
            <a:off x="0" y="0"/>
            <a:ext cx="2951163" cy="496888"/>
          </a:xfrm>
          <a:prstGeom prst="rect">
            <a:avLst/>
          </a:prstGeom>
        </p:spPr>
        <p:txBody>
          <a:bodyPr vert="horz" lIns="91422" tIns="45710" rIns="91422" bIns="45710" rtlCol="0"/>
          <a:lstStyle>
            <a:lvl1pPr algn="l" eaLnBrk="1" hangingPunct="1">
              <a:defRPr sz="1200">
                <a:latin typeface="Times New Roman" charset="0"/>
                <a:ea typeface="ＭＳ Ｐゴシック" pitchFamily="50" charset="-128"/>
              </a:defRPr>
            </a:lvl1pPr>
          </a:lstStyle>
          <a:p>
            <a:pPr>
              <a:defRPr/>
            </a:pPr>
            <a:r>
              <a:rPr lang="zh-CN" altLang="en-US"/>
              <a:t>第７回全国宿舎対策会議　資料５－④</a:t>
            </a:r>
            <a:endParaRPr lang="ja-JP" altLang="en-US"/>
          </a:p>
        </p:txBody>
      </p:sp>
      <p:sp>
        <p:nvSpPr>
          <p:cNvPr id="3" name="日付プレースホルダ 2">
            <a:extLst>
              <a:ext uri="{FF2B5EF4-FFF2-40B4-BE49-F238E27FC236}">
                <a16:creationId xmlns:a16="http://schemas.microsoft.com/office/drawing/2014/main" id="{453A7AF0-D538-43CB-8F94-F90F656F1FCE}"/>
              </a:ext>
            </a:extLst>
          </p:cNvPr>
          <p:cNvSpPr>
            <a:spLocks noGrp="1"/>
          </p:cNvSpPr>
          <p:nvPr>
            <p:ph type="dt" idx="1"/>
          </p:nvPr>
        </p:nvSpPr>
        <p:spPr>
          <a:xfrm>
            <a:off x="3854450" y="0"/>
            <a:ext cx="2951163" cy="496888"/>
          </a:xfrm>
          <a:prstGeom prst="rect">
            <a:avLst/>
          </a:prstGeom>
        </p:spPr>
        <p:txBody>
          <a:bodyPr vert="horz" lIns="91422" tIns="45710" rIns="91422" bIns="45710" rtlCol="0"/>
          <a:lstStyle>
            <a:lvl1pPr algn="r" eaLnBrk="1" hangingPunct="1">
              <a:defRPr sz="1200">
                <a:latin typeface="Times New Roman" charset="0"/>
                <a:ea typeface="ＭＳ Ｐゴシック" pitchFamily="50" charset="-128"/>
              </a:defRPr>
            </a:lvl1pPr>
          </a:lstStyle>
          <a:p>
            <a:pPr>
              <a:defRPr/>
            </a:pPr>
            <a:r>
              <a:rPr lang="en-US" altLang="ja-JP"/>
              <a:t>2019</a:t>
            </a:r>
            <a:r>
              <a:rPr lang="ja-JP" altLang="en-US"/>
              <a:t>年</a:t>
            </a:r>
            <a:r>
              <a:rPr lang="en-US" altLang="ja-JP"/>
              <a:t>12</a:t>
            </a:r>
            <a:r>
              <a:rPr lang="ja-JP" altLang="en-US"/>
              <a:t>月</a:t>
            </a:r>
            <a:r>
              <a:rPr lang="en-US" altLang="ja-JP"/>
              <a:t>12</a:t>
            </a:r>
            <a:r>
              <a:rPr lang="ja-JP" altLang="en-US"/>
              <a:t>日</a:t>
            </a:r>
          </a:p>
        </p:txBody>
      </p:sp>
      <p:sp>
        <p:nvSpPr>
          <p:cNvPr id="4" name="スライド イメージ プレースホルダ 3">
            <a:extLst>
              <a:ext uri="{FF2B5EF4-FFF2-40B4-BE49-F238E27FC236}">
                <a16:creationId xmlns:a16="http://schemas.microsoft.com/office/drawing/2014/main" id="{7062050C-3A1B-4C97-9C44-A65840E8F387}"/>
              </a:ext>
            </a:extLst>
          </p:cNvPr>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2" tIns="45710" rIns="91422" bIns="45710" rtlCol="0" anchor="ctr"/>
          <a:lstStyle/>
          <a:p>
            <a:pPr lvl="0"/>
            <a:endParaRPr lang="ja-JP" altLang="en-US" noProof="0"/>
          </a:p>
        </p:txBody>
      </p:sp>
      <p:sp>
        <p:nvSpPr>
          <p:cNvPr id="5" name="ノート プレースホルダ 4">
            <a:extLst>
              <a:ext uri="{FF2B5EF4-FFF2-40B4-BE49-F238E27FC236}">
                <a16:creationId xmlns:a16="http://schemas.microsoft.com/office/drawing/2014/main" id="{683A2FF0-96D9-4851-B2F0-46BC1FBAD022}"/>
              </a:ext>
            </a:extLst>
          </p:cNvPr>
          <p:cNvSpPr>
            <a:spLocks noGrp="1"/>
          </p:cNvSpPr>
          <p:nvPr>
            <p:ph type="body" sz="quarter" idx="3"/>
          </p:nvPr>
        </p:nvSpPr>
        <p:spPr>
          <a:xfrm>
            <a:off x="681038" y="4721225"/>
            <a:ext cx="5445125" cy="4471988"/>
          </a:xfrm>
          <a:prstGeom prst="rect">
            <a:avLst/>
          </a:prstGeom>
        </p:spPr>
        <p:txBody>
          <a:bodyPr vert="horz" lIns="91422" tIns="45710" rIns="91422" bIns="4571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3E3A245D-73B3-4076-B380-25795B41488A}"/>
              </a:ext>
            </a:extLst>
          </p:cNvPr>
          <p:cNvSpPr>
            <a:spLocks noGrp="1"/>
          </p:cNvSpPr>
          <p:nvPr>
            <p:ph type="ftr" sz="quarter" idx="4"/>
          </p:nvPr>
        </p:nvSpPr>
        <p:spPr>
          <a:xfrm>
            <a:off x="0" y="9440863"/>
            <a:ext cx="2951163" cy="496887"/>
          </a:xfrm>
          <a:prstGeom prst="rect">
            <a:avLst/>
          </a:prstGeom>
        </p:spPr>
        <p:txBody>
          <a:bodyPr vert="horz" lIns="91422" tIns="45710" rIns="91422" bIns="45710" rtlCol="0" anchor="b"/>
          <a:lstStyle>
            <a:lvl1pPr algn="l" eaLnBrk="1" hangingPunct="1">
              <a:defRPr sz="1200">
                <a:latin typeface="Times New Roman" charset="0"/>
                <a:ea typeface="ＭＳ Ｐゴシック" pitchFamily="50" charset="-128"/>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A27FFA1B-A7BD-42B5-8586-EC0B90A6F7CC}"/>
              </a:ext>
            </a:extLst>
          </p:cNvPr>
          <p:cNvSpPr>
            <a:spLocks noGrp="1"/>
          </p:cNvSpPr>
          <p:nvPr>
            <p:ph type="sldNum" sz="quarter" idx="5"/>
          </p:nvPr>
        </p:nvSpPr>
        <p:spPr>
          <a:xfrm>
            <a:off x="3854450" y="9440863"/>
            <a:ext cx="2951163" cy="496887"/>
          </a:xfrm>
          <a:prstGeom prst="rect">
            <a:avLst/>
          </a:prstGeom>
        </p:spPr>
        <p:txBody>
          <a:bodyPr vert="horz" wrap="square" lIns="91422" tIns="45710" rIns="91422" bIns="45710" numCol="1" anchor="b" anchorCtr="0" compatLnSpc="1">
            <a:prstTxWarp prst="textNoShape">
              <a:avLst/>
            </a:prstTxWarp>
          </a:bodyPr>
          <a:lstStyle>
            <a:lvl1pPr algn="r" eaLnBrk="1" hangingPunct="1">
              <a:defRPr sz="1200"/>
            </a:lvl1pPr>
          </a:lstStyle>
          <a:p>
            <a:fld id="{784509E3-E801-47C2-9A12-6C1A407F14D5}" type="slidenum">
              <a:rPr lang="ja-JP" altLang="en-US"/>
              <a:pPr/>
              <a:t>‹#›</a:t>
            </a:fld>
            <a:endParaRPr lang="ja-JP" altLang="en-US"/>
          </a:p>
        </p:txBody>
      </p:sp>
    </p:spTree>
    <p:extLst>
      <p:ext uri="{BB962C8B-B14F-4D97-AF65-F5344CB8AC3E}">
        <p14:creationId xmlns:p14="http://schemas.microsoft.com/office/powerpoint/2010/main" val="3770853927"/>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4747D6BA-7B03-4D98-803A-9B5368FDF2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a:extLst>
              <a:ext uri="{FF2B5EF4-FFF2-40B4-BE49-F238E27FC236}">
                <a16:creationId xmlns:a16="http://schemas.microsoft.com/office/drawing/2014/main" id="{0B6C9B34-3FCB-4729-80FB-0E14AE2DA4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988" name="スライド番号プレースホルダ 3">
            <a:extLst>
              <a:ext uri="{FF2B5EF4-FFF2-40B4-BE49-F238E27FC236}">
                <a16:creationId xmlns:a16="http://schemas.microsoft.com/office/drawing/2014/main" id="{159A6BD9-DF0A-4320-AAE9-A9D16363E4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FC8FBE08-2FCB-4D4F-BBCF-C69A501ABDF8}" type="slidenum">
              <a:rPr lang="ja-JP" altLang="en-US" sz="1200"/>
              <a:pPr/>
              <a:t>1</a:t>
            </a:fld>
            <a:endParaRPr lang="ja-JP" altLang="en-US" sz="1200"/>
          </a:p>
        </p:txBody>
      </p:sp>
      <p:sp>
        <p:nvSpPr>
          <p:cNvPr id="41989" name="ヘッダー プレースホルダー 1">
            <a:extLst>
              <a:ext uri="{FF2B5EF4-FFF2-40B4-BE49-F238E27FC236}">
                <a16:creationId xmlns:a16="http://schemas.microsoft.com/office/drawing/2014/main" id="{DBC1E3EF-E60F-40CC-85C7-3B682F0573B5}"/>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zh-CN" altLang="en-US" sz="1200"/>
              <a:t>第７回全国宿舎対策会議　資料５－④</a:t>
            </a:r>
            <a:endParaRPr lang="ja-JP" altLang="en-US" sz="1200"/>
          </a:p>
        </p:txBody>
      </p:sp>
      <p:sp>
        <p:nvSpPr>
          <p:cNvPr id="2" name="日付プレースホルダー 1"/>
          <p:cNvSpPr>
            <a:spLocks noGrp="1"/>
          </p:cNvSpPr>
          <p:nvPr>
            <p:ph type="dt" idx="10"/>
          </p:nvPr>
        </p:nvSpPr>
        <p:spPr/>
        <p:txBody>
          <a:bodyPr/>
          <a:lstStyle/>
          <a:p>
            <a:pPr>
              <a:defRPr/>
            </a:pPr>
            <a:r>
              <a:rPr lang="en-US" altLang="ja-JP"/>
              <a:t>2019</a:t>
            </a:r>
            <a:r>
              <a:rPr lang="ja-JP" altLang="en-US"/>
              <a:t>年</a:t>
            </a:r>
            <a:r>
              <a:rPr lang="en-US" altLang="ja-JP"/>
              <a:t>12</a:t>
            </a:r>
            <a:r>
              <a:rPr lang="ja-JP" altLang="en-US"/>
              <a:t>月</a:t>
            </a:r>
            <a:r>
              <a:rPr lang="en-US" altLang="ja-JP"/>
              <a:t>12</a:t>
            </a:r>
            <a:r>
              <a:rPr lang="ja-JP" altLang="en-US"/>
              <a:t>日</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29764596-C2BE-41E8-A48D-8C1DC65CDF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D036D909-98D5-4621-9592-E459024260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3012" name="スライド番号プレースホルダー 5">
            <a:extLst>
              <a:ext uri="{FF2B5EF4-FFF2-40B4-BE49-F238E27FC236}">
                <a16:creationId xmlns:a16="http://schemas.microsoft.com/office/drawing/2014/main" id="{C4582300-73EF-4379-BC2A-78F3816267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709CD685-D6C1-4D7A-AF9E-8930309C844E}" type="slidenum">
              <a:rPr lang="ja-JP" altLang="en-US" sz="1200"/>
              <a:pPr/>
              <a:t>6</a:t>
            </a:fld>
            <a:endParaRPr lang="ja-JP" altLang="en-US" sz="1200"/>
          </a:p>
        </p:txBody>
      </p:sp>
      <p:sp>
        <p:nvSpPr>
          <p:cNvPr id="43013" name="ヘッダー プレースホルダー 1">
            <a:extLst>
              <a:ext uri="{FF2B5EF4-FFF2-40B4-BE49-F238E27FC236}">
                <a16:creationId xmlns:a16="http://schemas.microsoft.com/office/drawing/2014/main" id="{D2490F97-0B47-4210-8E12-8A5888EA0BEA}"/>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zh-CN" altLang="en-US" sz="1200"/>
              <a:t>第７回全国宿舎対策会議　資料５－④</a:t>
            </a:r>
            <a:endParaRPr lang="ja-JP" altLang="en-US" sz="1200"/>
          </a:p>
        </p:txBody>
      </p:sp>
      <p:sp>
        <p:nvSpPr>
          <p:cNvPr id="2" name="日付プレースホルダー 1"/>
          <p:cNvSpPr>
            <a:spLocks noGrp="1"/>
          </p:cNvSpPr>
          <p:nvPr>
            <p:ph type="dt" idx="10"/>
          </p:nvPr>
        </p:nvSpPr>
        <p:spPr/>
        <p:txBody>
          <a:bodyPr/>
          <a:lstStyle/>
          <a:p>
            <a:pPr>
              <a:defRPr/>
            </a:pPr>
            <a:r>
              <a:rPr lang="en-US" altLang="ja-JP"/>
              <a:t>2019</a:t>
            </a:r>
            <a:r>
              <a:rPr lang="ja-JP" altLang="en-US"/>
              <a:t>年</a:t>
            </a:r>
            <a:r>
              <a:rPr lang="en-US" altLang="ja-JP"/>
              <a:t>12</a:t>
            </a:r>
            <a:r>
              <a:rPr lang="ja-JP" altLang="en-US"/>
              <a:t>月</a:t>
            </a:r>
            <a:r>
              <a:rPr lang="en-US" altLang="ja-JP"/>
              <a:t>12</a:t>
            </a:r>
            <a:r>
              <a:rPr lang="ja-JP" altLang="en-US"/>
              <a:t>日</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62ABFCF5-B3B1-4FAE-8EC4-C06F1A12391E}"/>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13F76728-0D4C-405B-8DCB-8CE0F55C32F1}"/>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9F6D6AD0-67E0-4DD4-A8A7-33B9F38D8C95}"/>
              </a:ext>
            </a:extLst>
          </p:cNvPr>
          <p:cNvSpPr>
            <a:spLocks noGrp="1"/>
          </p:cNvSpPr>
          <p:nvPr>
            <p:ph type="sldNum" sz="quarter" idx="12"/>
          </p:nvPr>
        </p:nvSpPr>
        <p:spPr/>
        <p:txBody>
          <a:bodyPr/>
          <a:lstStyle>
            <a:lvl1pPr>
              <a:defRPr/>
            </a:lvl1pPr>
          </a:lstStyle>
          <a:p>
            <a:fld id="{7251ACC7-2445-4AE3-92F8-9F6609CA7EDD}" type="slidenum">
              <a:rPr lang="en-US" altLang="ja-JP"/>
              <a:pPr/>
              <a:t>‹#›</a:t>
            </a:fld>
            <a:endParaRPr lang="en-US" altLang="ja-JP"/>
          </a:p>
        </p:txBody>
      </p:sp>
    </p:spTree>
    <p:extLst>
      <p:ext uri="{BB962C8B-B14F-4D97-AF65-F5344CB8AC3E}">
        <p14:creationId xmlns:p14="http://schemas.microsoft.com/office/powerpoint/2010/main" val="360245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DA0BEE9B-286C-4442-B393-BE325420D4B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4A433845-38E1-4D0A-A954-7C47D232F40B}"/>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BD7A20B2-E1A7-41D3-93DA-1775FED2BAA0}"/>
              </a:ext>
            </a:extLst>
          </p:cNvPr>
          <p:cNvSpPr>
            <a:spLocks noGrp="1"/>
          </p:cNvSpPr>
          <p:nvPr>
            <p:ph type="sldNum" sz="quarter" idx="12"/>
          </p:nvPr>
        </p:nvSpPr>
        <p:spPr/>
        <p:txBody>
          <a:bodyPr/>
          <a:lstStyle>
            <a:lvl1pPr>
              <a:defRPr/>
            </a:lvl1pPr>
          </a:lstStyle>
          <a:p>
            <a:fld id="{3A531C17-8E68-4C6B-8CB1-7C3A298B028D}" type="slidenum">
              <a:rPr lang="en-US" altLang="ja-JP"/>
              <a:pPr/>
              <a:t>‹#›</a:t>
            </a:fld>
            <a:endParaRPr lang="en-US" altLang="ja-JP"/>
          </a:p>
        </p:txBody>
      </p:sp>
    </p:spTree>
    <p:extLst>
      <p:ext uri="{BB962C8B-B14F-4D97-AF65-F5344CB8AC3E}">
        <p14:creationId xmlns:p14="http://schemas.microsoft.com/office/powerpoint/2010/main" val="359331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3D1709E3-EDE3-489B-AD18-81CF2BDAAC52}"/>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FA7300B4-E654-493D-9F2A-AAA18CCD5109}"/>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9FD29872-E892-4189-B63C-246F5A8D8991}"/>
              </a:ext>
            </a:extLst>
          </p:cNvPr>
          <p:cNvSpPr>
            <a:spLocks noGrp="1"/>
          </p:cNvSpPr>
          <p:nvPr>
            <p:ph type="sldNum" sz="quarter" idx="12"/>
          </p:nvPr>
        </p:nvSpPr>
        <p:spPr/>
        <p:txBody>
          <a:bodyPr/>
          <a:lstStyle>
            <a:lvl1pPr>
              <a:defRPr/>
            </a:lvl1pPr>
          </a:lstStyle>
          <a:p>
            <a:fld id="{9E52B5F0-9547-4A1B-AC11-D63802C13DDE}" type="slidenum">
              <a:rPr lang="en-US" altLang="ja-JP"/>
              <a:pPr/>
              <a:t>‹#›</a:t>
            </a:fld>
            <a:endParaRPr lang="en-US" altLang="ja-JP"/>
          </a:p>
        </p:txBody>
      </p:sp>
    </p:spTree>
    <p:extLst>
      <p:ext uri="{BB962C8B-B14F-4D97-AF65-F5344CB8AC3E}">
        <p14:creationId xmlns:p14="http://schemas.microsoft.com/office/powerpoint/2010/main" val="295811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9BC5BD8D-0736-44B7-A14B-AB61792E2D80}"/>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9D2A65C5-D5D7-488F-BDFA-C6EA4C66A530}"/>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BDCDC46A-C7EE-4308-BDF6-6E829B28C84D}"/>
              </a:ext>
            </a:extLst>
          </p:cNvPr>
          <p:cNvSpPr>
            <a:spLocks noGrp="1"/>
          </p:cNvSpPr>
          <p:nvPr>
            <p:ph type="sldNum" sz="quarter" idx="12"/>
          </p:nvPr>
        </p:nvSpPr>
        <p:spPr/>
        <p:txBody>
          <a:bodyPr/>
          <a:lstStyle>
            <a:lvl1pPr>
              <a:defRPr/>
            </a:lvl1pPr>
          </a:lstStyle>
          <a:p>
            <a:fld id="{D648275C-8F21-4AA9-9EBB-6AFAF2DE3E7C}" type="slidenum">
              <a:rPr lang="en-US" altLang="ja-JP"/>
              <a:pPr/>
              <a:t>‹#›</a:t>
            </a:fld>
            <a:endParaRPr lang="en-US" altLang="ja-JP"/>
          </a:p>
        </p:txBody>
      </p:sp>
    </p:spTree>
    <p:extLst>
      <p:ext uri="{BB962C8B-B14F-4D97-AF65-F5344CB8AC3E}">
        <p14:creationId xmlns:p14="http://schemas.microsoft.com/office/powerpoint/2010/main" val="416607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93399D79-05FB-49A3-B014-12A96BC2E304}"/>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4CDA5A0E-7B98-4EE6-BA6A-9082077525C1}"/>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2800C0E8-FD55-4BB9-85DE-1F9DE2641E2F}"/>
              </a:ext>
            </a:extLst>
          </p:cNvPr>
          <p:cNvSpPr>
            <a:spLocks noGrp="1"/>
          </p:cNvSpPr>
          <p:nvPr>
            <p:ph type="sldNum" sz="quarter" idx="12"/>
          </p:nvPr>
        </p:nvSpPr>
        <p:spPr/>
        <p:txBody>
          <a:bodyPr/>
          <a:lstStyle>
            <a:lvl1pPr>
              <a:defRPr/>
            </a:lvl1pPr>
          </a:lstStyle>
          <a:p>
            <a:fld id="{95F57E0B-65B1-410A-A670-20EDE5309124}" type="slidenum">
              <a:rPr lang="en-US" altLang="ja-JP"/>
              <a:pPr/>
              <a:t>‹#›</a:t>
            </a:fld>
            <a:endParaRPr lang="en-US" altLang="ja-JP"/>
          </a:p>
        </p:txBody>
      </p:sp>
    </p:spTree>
    <p:extLst>
      <p:ext uri="{BB962C8B-B14F-4D97-AF65-F5344CB8AC3E}">
        <p14:creationId xmlns:p14="http://schemas.microsoft.com/office/powerpoint/2010/main" val="394677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E6E3947B-813A-46D1-9D57-F1F0BD06CE81}"/>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a:extLst>
              <a:ext uri="{FF2B5EF4-FFF2-40B4-BE49-F238E27FC236}">
                <a16:creationId xmlns:a16="http://schemas.microsoft.com/office/drawing/2014/main" id="{0808D979-E406-4B91-89B4-106756E75808}"/>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a:extLst>
              <a:ext uri="{FF2B5EF4-FFF2-40B4-BE49-F238E27FC236}">
                <a16:creationId xmlns:a16="http://schemas.microsoft.com/office/drawing/2014/main" id="{93D31B11-9444-4471-8263-8D524338B390}"/>
              </a:ext>
            </a:extLst>
          </p:cNvPr>
          <p:cNvSpPr>
            <a:spLocks noGrp="1"/>
          </p:cNvSpPr>
          <p:nvPr>
            <p:ph type="sldNum" sz="quarter" idx="12"/>
          </p:nvPr>
        </p:nvSpPr>
        <p:spPr/>
        <p:txBody>
          <a:bodyPr/>
          <a:lstStyle>
            <a:lvl1pPr>
              <a:defRPr/>
            </a:lvl1pPr>
          </a:lstStyle>
          <a:p>
            <a:fld id="{C149ECCC-1084-4E89-AA49-FF316D26975A}" type="slidenum">
              <a:rPr lang="en-US" altLang="ja-JP"/>
              <a:pPr/>
              <a:t>‹#›</a:t>
            </a:fld>
            <a:endParaRPr lang="en-US" altLang="ja-JP"/>
          </a:p>
        </p:txBody>
      </p:sp>
    </p:spTree>
    <p:extLst>
      <p:ext uri="{BB962C8B-B14F-4D97-AF65-F5344CB8AC3E}">
        <p14:creationId xmlns:p14="http://schemas.microsoft.com/office/powerpoint/2010/main" val="70923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E0882EE1-09D7-4887-9402-D1D234C59E8C}"/>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a:extLst>
              <a:ext uri="{FF2B5EF4-FFF2-40B4-BE49-F238E27FC236}">
                <a16:creationId xmlns:a16="http://schemas.microsoft.com/office/drawing/2014/main" id="{A93467DA-CA85-4984-B16D-10D5D6A09E7C}"/>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a:extLst>
              <a:ext uri="{FF2B5EF4-FFF2-40B4-BE49-F238E27FC236}">
                <a16:creationId xmlns:a16="http://schemas.microsoft.com/office/drawing/2014/main" id="{19FCBEE8-58AC-4DC8-A4FA-14488B33D2E5}"/>
              </a:ext>
            </a:extLst>
          </p:cNvPr>
          <p:cNvSpPr>
            <a:spLocks noGrp="1"/>
          </p:cNvSpPr>
          <p:nvPr>
            <p:ph type="sldNum" sz="quarter" idx="12"/>
          </p:nvPr>
        </p:nvSpPr>
        <p:spPr/>
        <p:txBody>
          <a:bodyPr/>
          <a:lstStyle>
            <a:lvl1pPr>
              <a:defRPr/>
            </a:lvl1pPr>
          </a:lstStyle>
          <a:p>
            <a:fld id="{40F303FD-F8DA-4D80-8485-54D645061A4B}" type="slidenum">
              <a:rPr lang="en-US" altLang="ja-JP"/>
              <a:pPr/>
              <a:t>‹#›</a:t>
            </a:fld>
            <a:endParaRPr lang="en-US" altLang="ja-JP"/>
          </a:p>
        </p:txBody>
      </p:sp>
    </p:spTree>
    <p:extLst>
      <p:ext uri="{BB962C8B-B14F-4D97-AF65-F5344CB8AC3E}">
        <p14:creationId xmlns:p14="http://schemas.microsoft.com/office/powerpoint/2010/main" val="37646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07DC4ED3-48F2-47DC-B769-AAE4CE1BAD6A}"/>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a:extLst>
              <a:ext uri="{FF2B5EF4-FFF2-40B4-BE49-F238E27FC236}">
                <a16:creationId xmlns:a16="http://schemas.microsoft.com/office/drawing/2014/main" id="{1DA29228-C16A-415F-8E56-7E03E12D839B}"/>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188D1868-D99E-4053-B12D-F11761CF809D}"/>
              </a:ext>
            </a:extLst>
          </p:cNvPr>
          <p:cNvSpPr>
            <a:spLocks noGrp="1"/>
          </p:cNvSpPr>
          <p:nvPr>
            <p:ph type="sldNum" sz="quarter" idx="12"/>
          </p:nvPr>
        </p:nvSpPr>
        <p:spPr/>
        <p:txBody>
          <a:bodyPr/>
          <a:lstStyle>
            <a:lvl1pPr>
              <a:defRPr/>
            </a:lvl1pPr>
          </a:lstStyle>
          <a:p>
            <a:fld id="{ADF1B47D-4074-49C7-A15C-F2FC7B820C91}" type="slidenum">
              <a:rPr lang="en-US" altLang="ja-JP"/>
              <a:pPr/>
              <a:t>‹#›</a:t>
            </a:fld>
            <a:endParaRPr lang="en-US" altLang="ja-JP"/>
          </a:p>
        </p:txBody>
      </p:sp>
    </p:spTree>
    <p:extLst>
      <p:ext uri="{BB962C8B-B14F-4D97-AF65-F5344CB8AC3E}">
        <p14:creationId xmlns:p14="http://schemas.microsoft.com/office/powerpoint/2010/main" val="136646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61D2E888-A561-4A05-85A8-DD1F582C7391}"/>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a:extLst>
              <a:ext uri="{FF2B5EF4-FFF2-40B4-BE49-F238E27FC236}">
                <a16:creationId xmlns:a16="http://schemas.microsoft.com/office/drawing/2014/main" id="{20B7D4DE-239A-4EC2-8607-3455CE121A74}"/>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a:extLst>
              <a:ext uri="{FF2B5EF4-FFF2-40B4-BE49-F238E27FC236}">
                <a16:creationId xmlns:a16="http://schemas.microsoft.com/office/drawing/2014/main" id="{93350EDF-FC56-4B27-A4A4-C6A318508A1A}"/>
              </a:ext>
            </a:extLst>
          </p:cNvPr>
          <p:cNvSpPr>
            <a:spLocks noGrp="1"/>
          </p:cNvSpPr>
          <p:nvPr>
            <p:ph type="sldNum" sz="quarter" idx="12"/>
          </p:nvPr>
        </p:nvSpPr>
        <p:spPr/>
        <p:txBody>
          <a:bodyPr/>
          <a:lstStyle>
            <a:lvl1pPr>
              <a:defRPr/>
            </a:lvl1pPr>
          </a:lstStyle>
          <a:p>
            <a:fld id="{F2848374-0A5D-4EE7-B2C1-8DE42FFEF645}" type="slidenum">
              <a:rPr lang="en-US" altLang="ja-JP"/>
              <a:pPr/>
              <a:t>‹#›</a:t>
            </a:fld>
            <a:endParaRPr lang="en-US" altLang="ja-JP"/>
          </a:p>
        </p:txBody>
      </p:sp>
    </p:spTree>
    <p:extLst>
      <p:ext uri="{BB962C8B-B14F-4D97-AF65-F5344CB8AC3E}">
        <p14:creationId xmlns:p14="http://schemas.microsoft.com/office/powerpoint/2010/main" val="380905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6171D3DF-D611-4023-A826-33A9899750DD}"/>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a:extLst>
              <a:ext uri="{FF2B5EF4-FFF2-40B4-BE49-F238E27FC236}">
                <a16:creationId xmlns:a16="http://schemas.microsoft.com/office/drawing/2014/main" id="{A85E3197-026C-443A-BF76-F21A6EB4B5C7}"/>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a:extLst>
              <a:ext uri="{FF2B5EF4-FFF2-40B4-BE49-F238E27FC236}">
                <a16:creationId xmlns:a16="http://schemas.microsoft.com/office/drawing/2014/main" id="{41622449-7765-4572-A070-ACF0D56D90C7}"/>
              </a:ext>
            </a:extLst>
          </p:cNvPr>
          <p:cNvSpPr>
            <a:spLocks noGrp="1"/>
          </p:cNvSpPr>
          <p:nvPr>
            <p:ph type="sldNum" sz="quarter" idx="12"/>
          </p:nvPr>
        </p:nvSpPr>
        <p:spPr/>
        <p:txBody>
          <a:bodyPr/>
          <a:lstStyle>
            <a:lvl1pPr>
              <a:defRPr/>
            </a:lvl1pPr>
          </a:lstStyle>
          <a:p>
            <a:fld id="{34F69462-E5A2-4326-948B-39D869FD784F}" type="slidenum">
              <a:rPr lang="en-US" altLang="ja-JP"/>
              <a:pPr/>
              <a:t>‹#›</a:t>
            </a:fld>
            <a:endParaRPr lang="en-US" altLang="ja-JP"/>
          </a:p>
        </p:txBody>
      </p:sp>
    </p:spTree>
    <p:extLst>
      <p:ext uri="{BB962C8B-B14F-4D97-AF65-F5344CB8AC3E}">
        <p14:creationId xmlns:p14="http://schemas.microsoft.com/office/powerpoint/2010/main" val="56118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E70C3C77-4DA5-41D4-AC24-83E10955A4C9}"/>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a:extLst>
              <a:ext uri="{FF2B5EF4-FFF2-40B4-BE49-F238E27FC236}">
                <a16:creationId xmlns:a16="http://schemas.microsoft.com/office/drawing/2014/main" id="{880251E3-129E-4C8B-859A-38FE3193C422}"/>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a:extLst>
              <a:ext uri="{FF2B5EF4-FFF2-40B4-BE49-F238E27FC236}">
                <a16:creationId xmlns:a16="http://schemas.microsoft.com/office/drawing/2014/main" id="{DF6BCFEA-3E76-4B50-B6FA-BBEFD15AD82A}"/>
              </a:ext>
            </a:extLst>
          </p:cNvPr>
          <p:cNvSpPr>
            <a:spLocks noGrp="1"/>
          </p:cNvSpPr>
          <p:nvPr>
            <p:ph type="sldNum" sz="quarter" idx="12"/>
          </p:nvPr>
        </p:nvSpPr>
        <p:spPr/>
        <p:txBody>
          <a:bodyPr/>
          <a:lstStyle>
            <a:lvl1pPr>
              <a:defRPr/>
            </a:lvl1pPr>
          </a:lstStyle>
          <a:p>
            <a:fld id="{5A797B67-8F02-4999-919D-D6BCFEFB2286}" type="slidenum">
              <a:rPr lang="en-US" altLang="ja-JP"/>
              <a:pPr/>
              <a:t>‹#›</a:t>
            </a:fld>
            <a:endParaRPr lang="en-US" altLang="ja-JP"/>
          </a:p>
        </p:txBody>
      </p:sp>
    </p:spTree>
    <p:extLst>
      <p:ext uri="{BB962C8B-B14F-4D97-AF65-F5344CB8AC3E}">
        <p14:creationId xmlns:p14="http://schemas.microsoft.com/office/powerpoint/2010/main" val="302457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35000">
              <a:schemeClr val="bg1"/>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A93D9F2F-1E7E-47FF-B178-9467A246EB4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63E374BF-7A79-46FD-9375-19895413B21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39B9B133-481F-4E6D-9FDF-900DC2FBD2D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Times New Roman" charset="0"/>
                <a:ea typeface="ＭＳ Ｐゴシック" pitchFamily="50" charset="-128"/>
              </a:defRPr>
            </a:lvl1pPr>
          </a:lstStyle>
          <a:p>
            <a:pPr>
              <a:defRPr/>
            </a:pPr>
            <a:endParaRPr lang="en-US" altLang="ja-JP"/>
          </a:p>
        </p:txBody>
      </p:sp>
      <p:sp>
        <p:nvSpPr>
          <p:cNvPr id="5" name="フッター プレースホルダ 4">
            <a:extLst>
              <a:ext uri="{FF2B5EF4-FFF2-40B4-BE49-F238E27FC236}">
                <a16:creationId xmlns:a16="http://schemas.microsoft.com/office/drawing/2014/main" id="{303AD77E-369D-459B-B65C-383A9B6A153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Times New Roman" charset="0"/>
                <a:ea typeface="ＭＳ Ｐゴシック" pitchFamily="50" charset="-128"/>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FA9FAC37-2AA9-4864-AAC8-ABEDDF173FE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033B11A-C362-4E83-9119-ECDDE03040B7}"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ja.wikipedia.org/wiki/%E5%AE%98%E8%88%8E"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027">
            <a:extLst>
              <a:ext uri="{FF2B5EF4-FFF2-40B4-BE49-F238E27FC236}">
                <a16:creationId xmlns:a16="http://schemas.microsoft.com/office/drawing/2014/main" id="{4B2D2C2F-92C2-4D3C-9021-4724F5746AEE}"/>
              </a:ext>
            </a:extLst>
          </p:cNvPr>
          <p:cNvSpPr txBox="1">
            <a:spLocks noChangeArrowheads="1"/>
          </p:cNvSpPr>
          <p:nvPr/>
        </p:nvSpPr>
        <p:spPr bwMode="auto">
          <a:xfrm>
            <a:off x="2015716" y="5522694"/>
            <a:ext cx="5112568" cy="1169551"/>
          </a:xfrm>
          <a:prstGeom prst="rect">
            <a:avLst/>
          </a:prstGeom>
          <a:solidFill>
            <a:schemeClr val="accent6">
              <a:lumMod val="20000"/>
              <a:lumOff val="80000"/>
            </a:schemeClr>
          </a:solidFill>
          <a:ln>
            <a:noFill/>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1" hangingPunct="1">
              <a:spcBef>
                <a:spcPct val="50000"/>
              </a:spcBef>
              <a:defRPr/>
            </a:pPr>
            <a:r>
              <a:rPr lang="en-US" altLang="ja-JP" sz="2800" dirty="0">
                <a:solidFill>
                  <a:schemeClr val="tx1"/>
                </a:solidFill>
                <a:effectLst>
                  <a:outerShdw blurRad="38100" dist="38100" dir="2700000" algn="tl">
                    <a:srgbClr val="000000">
                      <a:alpha val="43137"/>
                    </a:srgbClr>
                  </a:outerShdw>
                </a:effectLst>
              </a:rPr>
              <a:t>2023</a:t>
            </a:r>
            <a:r>
              <a:rPr lang="ja-JP" altLang="en-US" sz="2800" dirty="0">
                <a:solidFill>
                  <a:schemeClr val="tx1"/>
                </a:solidFill>
                <a:effectLst>
                  <a:outerShdw blurRad="38100" dist="38100" dir="2700000" algn="tl">
                    <a:srgbClr val="000000">
                      <a:alpha val="43137"/>
                    </a:srgbClr>
                  </a:outerShdw>
                </a:effectLst>
              </a:rPr>
              <a:t>年</a:t>
            </a:r>
            <a:r>
              <a:rPr lang="en-US" altLang="ja-JP" sz="2800" dirty="0">
                <a:solidFill>
                  <a:schemeClr val="tx1"/>
                </a:solidFill>
                <a:effectLst>
                  <a:outerShdw blurRad="38100" dist="38100" dir="2700000" algn="tl">
                    <a:srgbClr val="000000">
                      <a:alpha val="43137"/>
                    </a:srgbClr>
                  </a:outerShdw>
                </a:effectLst>
              </a:rPr>
              <a:t>12</a:t>
            </a:r>
            <a:r>
              <a:rPr lang="ja-JP" altLang="en-US" sz="2800" dirty="0">
                <a:solidFill>
                  <a:schemeClr val="tx1"/>
                </a:solidFill>
                <a:effectLst>
                  <a:outerShdw blurRad="38100" dist="38100" dir="2700000" algn="tl">
                    <a:srgbClr val="000000">
                      <a:alpha val="43137"/>
                    </a:srgbClr>
                  </a:outerShdw>
                </a:effectLst>
              </a:rPr>
              <a:t>月</a:t>
            </a:r>
            <a:endParaRPr lang="en-US" altLang="ja-JP" sz="2800" dirty="0">
              <a:solidFill>
                <a:schemeClr val="tx1"/>
              </a:solidFill>
              <a:effectLst>
                <a:outerShdw blurRad="38100" dist="38100" dir="2700000" algn="tl">
                  <a:srgbClr val="000000">
                    <a:alpha val="43137"/>
                  </a:srgbClr>
                </a:outerShdw>
              </a:effectLst>
            </a:endParaRPr>
          </a:p>
          <a:p>
            <a:pPr algn="ctr" eaLnBrk="1" hangingPunct="1">
              <a:spcBef>
                <a:spcPct val="50000"/>
              </a:spcBef>
              <a:defRPr/>
            </a:pPr>
            <a:r>
              <a:rPr lang="ja-JP" altLang="en-US" sz="2800" dirty="0">
                <a:solidFill>
                  <a:schemeClr val="tx1"/>
                </a:solidFill>
                <a:effectLst>
                  <a:outerShdw blurRad="38100" dist="38100" dir="2700000" algn="tl">
                    <a:srgbClr val="000000">
                      <a:alpha val="43137"/>
                    </a:srgbClr>
                  </a:outerShdw>
                </a:effectLst>
              </a:rPr>
              <a:t>　国土交通労働組合</a:t>
            </a:r>
            <a:endParaRPr lang="ja-JP" altLang="en-US" sz="2800" dirty="0">
              <a:solidFill>
                <a:srgbClr val="FF6600"/>
              </a:solidFill>
              <a:effectLst>
                <a:outerShdw blurRad="38100" dist="38100" dir="2700000" algn="tl">
                  <a:srgbClr val="000000">
                    <a:alpha val="43137"/>
                  </a:srgbClr>
                </a:outerShdw>
              </a:effectLst>
            </a:endParaRPr>
          </a:p>
        </p:txBody>
      </p:sp>
      <p:sp>
        <p:nvSpPr>
          <p:cNvPr id="2052" name="スライド番号プレースホルダー 2">
            <a:extLst>
              <a:ext uri="{FF2B5EF4-FFF2-40B4-BE49-F238E27FC236}">
                <a16:creationId xmlns:a16="http://schemas.microsoft.com/office/drawing/2014/main" id="{1D7E5419-7103-4B24-83C1-D79754CB15B6}"/>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33F972F4-7422-41DB-B7AB-B9A28D2305B9}" type="slidenum">
              <a:rPr lang="en-US" altLang="ja-JP" sz="1200">
                <a:solidFill>
                  <a:srgbClr val="898989"/>
                </a:solidFill>
              </a:rPr>
              <a:pPr/>
              <a:t>1</a:t>
            </a:fld>
            <a:endParaRPr lang="en-US" altLang="ja-JP" sz="1200" dirty="0">
              <a:solidFill>
                <a:srgbClr val="898989"/>
              </a:solidFill>
            </a:endParaRPr>
          </a:p>
        </p:txBody>
      </p:sp>
      <p:sp>
        <p:nvSpPr>
          <p:cNvPr id="4" name="Text Box 1026">
            <a:extLst>
              <a:ext uri="{FF2B5EF4-FFF2-40B4-BE49-F238E27FC236}">
                <a16:creationId xmlns:a16="http://schemas.microsoft.com/office/drawing/2014/main" id="{B52A52F1-E713-45E4-BC4D-E2A77D8CE7AD}"/>
              </a:ext>
            </a:extLst>
          </p:cNvPr>
          <p:cNvSpPr txBox="1">
            <a:spLocks noChangeArrowheads="1"/>
          </p:cNvSpPr>
          <p:nvPr/>
        </p:nvSpPr>
        <p:spPr bwMode="auto">
          <a:xfrm>
            <a:off x="0" y="1255719"/>
            <a:ext cx="9170988" cy="1754326"/>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1" hangingPunct="1">
              <a:spcBef>
                <a:spcPct val="50000"/>
              </a:spcBef>
              <a:defRPr/>
            </a:pPr>
            <a:r>
              <a:rPr lang="ja-JP" altLang="en-US" sz="5400" b="1" dirty="0">
                <a:solidFill>
                  <a:schemeClr val="tx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国家公務員宿舎</a:t>
            </a:r>
            <a:endParaRPr lang="en-US" altLang="ja-JP" sz="5400" b="1" dirty="0">
              <a:solidFill>
                <a:schemeClr val="tx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pPr algn="ctr" eaLnBrk="1" hangingPunct="1">
              <a:spcBef>
                <a:spcPts val="0"/>
              </a:spcBef>
              <a:defRPr/>
            </a:pPr>
            <a:r>
              <a:rPr lang="ja-JP" altLang="en-US" sz="5400" b="1" dirty="0">
                <a:solidFill>
                  <a:schemeClr val="tx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制度学習</a:t>
            </a:r>
            <a:endParaRPr lang="en-US" altLang="ja-JP" sz="5400" b="1" dirty="0">
              <a:solidFill>
                <a:schemeClr val="tx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6" name="Text Box 1027">
            <a:extLst>
              <a:ext uri="{FF2B5EF4-FFF2-40B4-BE49-F238E27FC236}">
                <a16:creationId xmlns:a16="http://schemas.microsoft.com/office/drawing/2014/main" id="{189A8409-D046-F620-DEBC-0D38E8389938}"/>
              </a:ext>
            </a:extLst>
          </p:cNvPr>
          <p:cNvSpPr txBox="1">
            <a:spLocks noChangeArrowheads="1"/>
          </p:cNvSpPr>
          <p:nvPr/>
        </p:nvSpPr>
        <p:spPr bwMode="auto">
          <a:xfrm>
            <a:off x="475928" y="433285"/>
            <a:ext cx="4888160" cy="584775"/>
          </a:xfrm>
          <a:prstGeom prst="rect">
            <a:avLst/>
          </a:prstGeom>
          <a:solidFill>
            <a:schemeClr val="accent6">
              <a:lumMod val="20000"/>
              <a:lumOff val="80000"/>
            </a:schemeClr>
          </a:solidFill>
          <a:ln>
            <a:noFill/>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1" hangingPunct="1">
              <a:spcBef>
                <a:spcPct val="50000"/>
              </a:spcBef>
              <a:defRPr/>
            </a:pPr>
            <a:r>
              <a:rPr lang="ja-JP" altLang="en-US" sz="3200" dirty="0">
                <a:solidFill>
                  <a:schemeClr val="tx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第</a:t>
            </a:r>
            <a:r>
              <a:rPr lang="en-US" altLang="ja-JP" sz="3200" dirty="0">
                <a:solidFill>
                  <a:schemeClr val="tx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11</a:t>
            </a:r>
            <a:r>
              <a:rPr lang="ja-JP" altLang="en-US" sz="3200" dirty="0">
                <a:solidFill>
                  <a:schemeClr val="tx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回全国宿舎対策会議</a:t>
            </a:r>
            <a:endParaRPr lang="en-US" altLang="ja-JP" sz="3200" dirty="0">
              <a:solidFill>
                <a:schemeClr val="tx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pic>
        <p:nvPicPr>
          <p:cNvPr id="10" name="図 9">
            <a:extLst>
              <a:ext uri="{FF2B5EF4-FFF2-40B4-BE49-F238E27FC236}">
                <a16:creationId xmlns:a16="http://schemas.microsoft.com/office/drawing/2014/main" id="{0405ECDF-1C75-DED7-D9BC-8368DF2DC78E}"/>
              </a:ext>
            </a:extLst>
          </p:cNvPr>
          <p:cNvPicPr>
            <a:picLocks noChangeAspect="1"/>
          </p:cNvPicPr>
          <p:nvPr/>
        </p:nvPicPr>
        <p:blipFill>
          <a:blip r:embed="rId3"/>
          <a:stretch>
            <a:fillRect/>
          </a:stretch>
        </p:blipFill>
        <p:spPr>
          <a:xfrm>
            <a:off x="6994488" y="3054606"/>
            <a:ext cx="1604139" cy="2154464"/>
          </a:xfrm>
          <a:prstGeom prst="rect">
            <a:avLst/>
          </a:prstGeom>
        </p:spPr>
      </p:pic>
      <p:pic>
        <p:nvPicPr>
          <p:cNvPr id="12" name="図 11">
            <a:extLst>
              <a:ext uri="{FF2B5EF4-FFF2-40B4-BE49-F238E27FC236}">
                <a16:creationId xmlns:a16="http://schemas.microsoft.com/office/drawing/2014/main" id="{ED615033-F9A5-5356-35CE-D21B1D257EA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339860" y="3231763"/>
            <a:ext cx="2835765" cy="2000503"/>
          </a:xfrm>
          <a:prstGeom prst="rect">
            <a:avLst/>
          </a:prstGeom>
        </p:spPr>
      </p:pic>
      <p:pic>
        <p:nvPicPr>
          <p:cNvPr id="17" name="図 16">
            <a:extLst>
              <a:ext uri="{FF2B5EF4-FFF2-40B4-BE49-F238E27FC236}">
                <a16:creationId xmlns:a16="http://schemas.microsoft.com/office/drawing/2014/main" id="{CD16F350-D59D-9A3F-4980-C3CFD27F38D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Lst>
          </a:blip>
          <a:stretch>
            <a:fillRect/>
          </a:stretch>
        </p:blipFill>
        <p:spPr>
          <a:xfrm>
            <a:off x="619880" y="3231763"/>
            <a:ext cx="2300128" cy="1911155"/>
          </a:xfrm>
          <a:prstGeom prst="rect">
            <a:avLst/>
          </a:prstGeom>
        </p:spPr>
      </p:pic>
      <p:sp>
        <p:nvSpPr>
          <p:cNvPr id="2" name="テキスト ボックス 1">
            <a:extLst>
              <a:ext uri="{FF2B5EF4-FFF2-40B4-BE49-F238E27FC236}">
                <a16:creationId xmlns:a16="http://schemas.microsoft.com/office/drawing/2014/main" id="{1A559470-46B8-5F54-8B45-F9AB12E11518}"/>
              </a:ext>
            </a:extLst>
          </p:cNvPr>
          <p:cNvSpPr txBox="1"/>
          <p:nvPr/>
        </p:nvSpPr>
        <p:spPr>
          <a:xfrm>
            <a:off x="6994488" y="5224558"/>
            <a:ext cx="1646605" cy="276999"/>
          </a:xfrm>
          <a:prstGeom prst="rect">
            <a:avLst/>
          </a:prstGeom>
          <a:noFill/>
        </p:spPr>
        <p:txBody>
          <a:bodyPr wrap="none" rtlCol="0">
            <a:spAutoFit/>
          </a:bodyPr>
          <a:lstStyle/>
          <a:p>
            <a:r>
              <a:rPr kumimoji="1" lang="ja-JP" altLang="en-US" sz="1200" dirty="0"/>
              <a:t>東雲住宅（東京・財務）</a:t>
            </a:r>
          </a:p>
        </p:txBody>
      </p:sp>
      <p:sp>
        <p:nvSpPr>
          <p:cNvPr id="3" name="テキスト ボックス 2">
            <a:extLst>
              <a:ext uri="{FF2B5EF4-FFF2-40B4-BE49-F238E27FC236}">
                <a16:creationId xmlns:a16="http://schemas.microsoft.com/office/drawing/2014/main" id="{39817562-AD7E-7263-9E1D-47F45C18A2CE}"/>
              </a:ext>
            </a:extLst>
          </p:cNvPr>
          <p:cNvSpPr txBox="1"/>
          <p:nvPr/>
        </p:nvSpPr>
        <p:spPr>
          <a:xfrm>
            <a:off x="715809" y="5156347"/>
            <a:ext cx="2108269" cy="276999"/>
          </a:xfrm>
          <a:prstGeom prst="rect">
            <a:avLst/>
          </a:prstGeom>
          <a:noFill/>
        </p:spPr>
        <p:txBody>
          <a:bodyPr wrap="none" rtlCol="0">
            <a:spAutoFit/>
          </a:bodyPr>
          <a:lstStyle/>
          <a:p>
            <a:r>
              <a:rPr lang="ja-JP" altLang="en-US" sz="1200" dirty="0"/>
              <a:t>大船合同</a:t>
            </a:r>
            <a:r>
              <a:rPr kumimoji="1" lang="ja-JP" altLang="en-US" sz="1200" dirty="0"/>
              <a:t>宿舎（神奈川・建設）</a:t>
            </a:r>
          </a:p>
        </p:txBody>
      </p:sp>
      <p:sp>
        <p:nvSpPr>
          <p:cNvPr id="5" name="テキスト ボックス 4">
            <a:extLst>
              <a:ext uri="{FF2B5EF4-FFF2-40B4-BE49-F238E27FC236}">
                <a16:creationId xmlns:a16="http://schemas.microsoft.com/office/drawing/2014/main" id="{9469D922-D688-7E67-F2EE-FD30D13FF947}"/>
              </a:ext>
            </a:extLst>
          </p:cNvPr>
          <p:cNvSpPr txBox="1"/>
          <p:nvPr/>
        </p:nvSpPr>
        <p:spPr>
          <a:xfrm>
            <a:off x="4115149" y="5232266"/>
            <a:ext cx="1646605" cy="276999"/>
          </a:xfrm>
          <a:prstGeom prst="rect">
            <a:avLst/>
          </a:prstGeom>
          <a:noFill/>
        </p:spPr>
        <p:txBody>
          <a:bodyPr wrap="none" rtlCol="0">
            <a:spAutoFit/>
          </a:bodyPr>
          <a:lstStyle/>
          <a:p>
            <a:r>
              <a:rPr lang="ja-JP" altLang="en-US" sz="1200" dirty="0"/>
              <a:t>吉倉住宅</a:t>
            </a:r>
            <a:r>
              <a:rPr kumimoji="1" lang="ja-JP" altLang="en-US" sz="1200" dirty="0"/>
              <a:t>（福島・財務）</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902031E0-6DA5-47D4-A156-736CFC17747F}"/>
              </a:ext>
            </a:extLst>
          </p:cNvPr>
          <p:cNvSpPr txBox="1">
            <a:spLocks noChangeArrowheads="1"/>
          </p:cNvSpPr>
          <p:nvPr/>
        </p:nvSpPr>
        <p:spPr bwMode="auto">
          <a:xfrm>
            <a:off x="381000" y="381000"/>
            <a:ext cx="4229100"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ct val="50000"/>
              </a:spcBef>
              <a:defRPr/>
            </a:pPr>
            <a:r>
              <a:rPr lang="ja-JP" altLang="en-US" dirty="0"/>
              <a:t>独法職員の宿舎入居について</a:t>
            </a:r>
          </a:p>
        </p:txBody>
      </p:sp>
      <p:sp>
        <p:nvSpPr>
          <p:cNvPr id="13315" name="Text Box 3">
            <a:extLst>
              <a:ext uri="{FF2B5EF4-FFF2-40B4-BE49-F238E27FC236}">
                <a16:creationId xmlns:a16="http://schemas.microsoft.com/office/drawing/2014/main" id="{CFF87CF0-3DB4-4D6D-9FAF-8064189ECB05}"/>
              </a:ext>
            </a:extLst>
          </p:cNvPr>
          <p:cNvSpPr txBox="1">
            <a:spLocks noChangeArrowheads="1"/>
          </p:cNvSpPr>
          <p:nvPr/>
        </p:nvSpPr>
        <p:spPr bwMode="auto">
          <a:xfrm>
            <a:off x="990600" y="1143000"/>
            <a:ext cx="7239000" cy="10048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spcBef>
                <a:spcPct val="50000"/>
              </a:spcBef>
              <a:defRPr/>
            </a:pPr>
            <a:r>
              <a:rPr lang="ja-JP" altLang="en-US" dirty="0"/>
              <a:t>・「独立行政法人制度に関する大綱」（１９９８年）</a:t>
            </a:r>
          </a:p>
          <a:p>
            <a:pPr eaLnBrk="1" hangingPunct="1">
              <a:spcBef>
                <a:spcPct val="50000"/>
              </a:spcBef>
              <a:defRPr/>
            </a:pPr>
            <a:r>
              <a:rPr lang="ja-JP" altLang="en-US" dirty="0"/>
              <a:t>　　　　　　　　　</a:t>
            </a:r>
            <a:r>
              <a:rPr lang="ja-JP" altLang="en-US" dirty="0">
                <a:solidFill>
                  <a:srgbClr val="0000CC"/>
                </a:solidFill>
              </a:rPr>
              <a:t>国家公務員宿舎制度を適用と明記</a:t>
            </a:r>
          </a:p>
        </p:txBody>
      </p:sp>
      <p:sp>
        <p:nvSpPr>
          <p:cNvPr id="13316" name="Text Box 4">
            <a:extLst>
              <a:ext uri="{FF2B5EF4-FFF2-40B4-BE49-F238E27FC236}">
                <a16:creationId xmlns:a16="http://schemas.microsoft.com/office/drawing/2014/main" id="{EAF38CA8-19E7-4DBA-A924-C383A9AB8017}"/>
              </a:ext>
            </a:extLst>
          </p:cNvPr>
          <p:cNvSpPr txBox="1">
            <a:spLocks noChangeArrowheads="1"/>
          </p:cNvSpPr>
          <p:nvPr/>
        </p:nvSpPr>
        <p:spPr bwMode="auto">
          <a:xfrm>
            <a:off x="1066800" y="2362200"/>
            <a:ext cx="7177088" cy="15700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spcBef>
                <a:spcPct val="50000"/>
              </a:spcBef>
              <a:defRPr/>
            </a:pPr>
            <a:r>
              <a:rPr lang="ja-JP" altLang="en-US" dirty="0"/>
              <a:t>・ 国家公務員宿舎法　第２条　定義</a:t>
            </a:r>
          </a:p>
          <a:p>
            <a:pPr eaLnBrk="1" hangingPunct="1">
              <a:spcBef>
                <a:spcPct val="50000"/>
              </a:spcBef>
              <a:defRPr/>
            </a:pPr>
            <a:r>
              <a:rPr lang="ja-JP" altLang="en-US" dirty="0"/>
              <a:t>　　　</a:t>
            </a:r>
            <a:r>
              <a:rPr lang="ja-JP" altLang="en-US" dirty="0">
                <a:solidFill>
                  <a:srgbClr val="0000CC"/>
                </a:solidFill>
              </a:rPr>
              <a:t>「国等」＝国および独立行政法人</a:t>
            </a:r>
          </a:p>
          <a:p>
            <a:pPr eaLnBrk="1" hangingPunct="1">
              <a:spcBef>
                <a:spcPct val="50000"/>
              </a:spcBef>
              <a:defRPr/>
            </a:pPr>
            <a:r>
              <a:rPr lang="ja-JP" altLang="en-US" dirty="0">
                <a:solidFill>
                  <a:srgbClr val="0000CC"/>
                </a:solidFill>
              </a:rPr>
              <a:t>　　　「職員」＝国家公務員、特定独政以外の独法職員</a:t>
            </a:r>
            <a:r>
              <a:rPr lang="ja-JP" altLang="en-US" dirty="0"/>
              <a:t>　</a:t>
            </a:r>
          </a:p>
        </p:txBody>
      </p:sp>
      <p:sp>
        <p:nvSpPr>
          <p:cNvPr id="9" name="正方形/長方形 8">
            <a:extLst>
              <a:ext uri="{FF2B5EF4-FFF2-40B4-BE49-F238E27FC236}">
                <a16:creationId xmlns:a16="http://schemas.microsoft.com/office/drawing/2014/main" id="{4BF19038-26BB-4E69-9DBC-EE4FC05BFD20}"/>
              </a:ext>
            </a:extLst>
          </p:cNvPr>
          <p:cNvSpPr/>
          <p:nvPr/>
        </p:nvSpPr>
        <p:spPr>
          <a:xfrm>
            <a:off x="971550" y="4076700"/>
            <a:ext cx="2786063" cy="2354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chemeClr val="bg1"/>
              </a:solidFill>
            </a:endParaRPr>
          </a:p>
        </p:txBody>
      </p:sp>
      <p:sp>
        <p:nvSpPr>
          <p:cNvPr id="14" name="フローチャート: 処理 13">
            <a:extLst>
              <a:ext uri="{FF2B5EF4-FFF2-40B4-BE49-F238E27FC236}">
                <a16:creationId xmlns:a16="http://schemas.microsoft.com/office/drawing/2014/main" id="{9C638DE0-096D-45A5-A4B4-59BA14E20370}"/>
              </a:ext>
            </a:extLst>
          </p:cNvPr>
          <p:cNvSpPr/>
          <p:nvPr/>
        </p:nvSpPr>
        <p:spPr>
          <a:xfrm>
            <a:off x="2434952" y="4533007"/>
            <a:ext cx="4225280" cy="1776313"/>
          </a:xfrm>
          <a:prstGeom prst="flowChartProcess">
            <a:avLst/>
          </a:prstGeom>
          <a:ln>
            <a:solidFill>
              <a:srgbClr val="FF6600"/>
            </a:solidFill>
          </a:ln>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dirty="0">
                <a:solidFill>
                  <a:srgbClr val="0000CC"/>
                </a:solidFill>
              </a:rPr>
              <a:t>退去要請</a:t>
            </a:r>
            <a:endParaRPr lang="en-US" altLang="ja-JP" dirty="0">
              <a:solidFill>
                <a:srgbClr val="0000CC"/>
              </a:solidFill>
            </a:endParaRPr>
          </a:p>
          <a:p>
            <a:pPr algn="ctr" eaLnBrk="1" hangingPunct="1">
              <a:defRPr/>
            </a:pPr>
            <a:r>
              <a:rPr lang="ja-JP" altLang="en-US" dirty="0"/>
              <a:t>国の職員と独法職員とで</a:t>
            </a:r>
            <a:endParaRPr lang="en-US" altLang="ja-JP" dirty="0"/>
          </a:p>
          <a:p>
            <a:pPr algn="ctr" eaLnBrk="1" hangingPunct="1">
              <a:defRPr/>
            </a:pPr>
            <a:r>
              <a:rPr lang="ja-JP" altLang="en-US" dirty="0"/>
              <a:t>差別をするような事例があった</a:t>
            </a:r>
            <a:endParaRPr lang="en-US" altLang="ja-JP" dirty="0"/>
          </a:p>
          <a:p>
            <a:pPr algn="ctr" eaLnBrk="1" hangingPunct="1">
              <a:defRPr/>
            </a:pPr>
            <a:r>
              <a:rPr lang="ja-JP" altLang="en-US" sz="4000" b="1" i="1" dirty="0">
                <a:solidFill>
                  <a:srgbClr val="CC0000"/>
                </a:solidFill>
              </a:rPr>
              <a:t>要注意</a:t>
            </a:r>
          </a:p>
        </p:txBody>
      </p:sp>
      <p:sp>
        <p:nvSpPr>
          <p:cNvPr id="27656" name="スライド番号プレースホルダー 1">
            <a:extLst>
              <a:ext uri="{FF2B5EF4-FFF2-40B4-BE49-F238E27FC236}">
                <a16:creationId xmlns:a16="http://schemas.microsoft.com/office/drawing/2014/main" id="{679B3AB6-5D5A-4619-84B3-6F04253387C4}"/>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3106C8B0-19CC-4E9E-943A-DA7C9E89498B}" type="slidenum">
              <a:rPr lang="en-US" altLang="ja-JP" sz="1200">
                <a:solidFill>
                  <a:srgbClr val="898989"/>
                </a:solidFill>
              </a:rPr>
              <a:pPr/>
              <a:t>10</a:t>
            </a:fld>
            <a:endParaRPr lang="en-US" altLang="ja-JP" sz="1200">
              <a:solidFill>
                <a:srgbClr val="898989"/>
              </a:solidFill>
            </a:endParaRPr>
          </a:p>
        </p:txBody>
      </p:sp>
      <p:sp>
        <p:nvSpPr>
          <p:cNvPr id="2" name="テキスト ボックス 1">
            <a:extLst>
              <a:ext uri="{FF2B5EF4-FFF2-40B4-BE49-F238E27FC236}">
                <a16:creationId xmlns:a16="http://schemas.microsoft.com/office/drawing/2014/main" id="{702FBC87-06DD-BB87-0BEE-D5B38A5670D8}"/>
              </a:ext>
            </a:extLst>
          </p:cNvPr>
          <p:cNvSpPr txBox="1"/>
          <p:nvPr/>
        </p:nvSpPr>
        <p:spPr>
          <a:xfrm>
            <a:off x="7532588" y="255711"/>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Tree>
    <p:extLst>
      <p:ext uri="{BB962C8B-B14F-4D97-AF65-F5344CB8AC3E}">
        <p14:creationId xmlns:p14="http://schemas.microsoft.com/office/powerpoint/2010/main" val="1063623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74BFB02-0202-44B4-BFA6-5A21BDECC7D1}"/>
              </a:ext>
            </a:extLst>
          </p:cNvPr>
          <p:cNvSpPr txBox="1">
            <a:spLocks/>
          </p:cNvSpPr>
          <p:nvPr/>
        </p:nvSpPr>
        <p:spPr>
          <a:xfrm>
            <a:off x="638921" y="262161"/>
            <a:ext cx="3933079" cy="790575"/>
          </a:xfrm>
          <a:prstGeom prst="rect">
            <a:avLst/>
          </a:prstGeom>
          <a:ln cmpd="dbl">
            <a:solidFill>
              <a:schemeClr val="tx1"/>
            </a:solidFill>
            <a:miter lim="800000"/>
            <a:headEnd/>
            <a:tailEnd/>
          </a:ln>
        </p:spPr>
        <p:txBody>
          <a:bodyPr anchor="ctr" anchorCtr="0"/>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a:r>
              <a:rPr lang="ja-JP" altLang="en-US" sz="2400" dirty="0"/>
              <a:t>②</a:t>
            </a:r>
            <a:r>
              <a:rPr lang="ja-JP" altLang="en-US" sz="3200" dirty="0"/>
              <a:t>宿舎をめぐる状況</a:t>
            </a:r>
          </a:p>
        </p:txBody>
      </p:sp>
      <p:sp>
        <p:nvSpPr>
          <p:cNvPr id="5127" name="スライド番号プレースホルダー 1">
            <a:extLst>
              <a:ext uri="{FF2B5EF4-FFF2-40B4-BE49-F238E27FC236}">
                <a16:creationId xmlns:a16="http://schemas.microsoft.com/office/drawing/2014/main" id="{24362151-E4AC-435E-A75F-325B6FD44868}"/>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4240AB56-CE21-46AF-A4FA-325AF87BE0F4}" type="slidenum">
              <a:rPr lang="en-US" altLang="ja-JP" sz="1200">
                <a:solidFill>
                  <a:srgbClr val="898989"/>
                </a:solidFill>
              </a:rPr>
              <a:pPr/>
              <a:t>11</a:t>
            </a:fld>
            <a:endParaRPr lang="en-US" altLang="ja-JP" sz="1200">
              <a:solidFill>
                <a:srgbClr val="898989"/>
              </a:solidFill>
            </a:endParaRPr>
          </a:p>
        </p:txBody>
      </p:sp>
      <p:sp>
        <p:nvSpPr>
          <p:cNvPr id="9" name="正方形/長方形 8"/>
          <p:cNvSpPr/>
          <p:nvPr/>
        </p:nvSpPr>
        <p:spPr>
          <a:xfrm>
            <a:off x="4308736" y="6505599"/>
            <a:ext cx="4320480" cy="307777"/>
          </a:xfrm>
          <a:prstGeom prst="rect">
            <a:avLst/>
          </a:prstGeom>
          <a:noFill/>
        </p:spPr>
        <p:txBody>
          <a:bodyPr wrap="square">
            <a:spAutoFit/>
          </a:bodyPr>
          <a:lstStyle/>
          <a:p>
            <a:r>
              <a:rPr lang="ja-JP" altLang="en-US" sz="1400" dirty="0"/>
              <a:t>「</a:t>
            </a:r>
            <a:r>
              <a:rPr lang="zh-TW" altLang="en-US" sz="1400" dirty="0"/>
              <a:t>財政制度等審議会第</a:t>
            </a:r>
            <a:r>
              <a:rPr lang="ja-JP" altLang="en-US" sz="1400" dirty="0"/>
              <a:t>５８</a:t>
            </a:r>
            <a:r>
              <a:rPr lang="zh-TW" altLang="en-US" sz="1400" dirty="0"/>
              <a:t>回国有財産分科会資料</a:t>
            </a:r>
            <a:r>
              <a:rPr lang="ja-JP" altLang="en-US" sz="1400" dirty="0"/>
              <a:t>」より</a:t>
            </a:r>
          </a:p>
        </p:txBody>
      </p:sp>
      <p:pic>
        <p:nvPicPr>
          <p:cNvPr id="4" name="図 3">
            <a:extLst>
              <a:ext uri="{FF2B5EF4-FFF2-40B4-BE49-F238E27FC236}">
                <a16:creationId xmlns:a16="http://schemas.microsoft.com/office/drawing/2014/main" id="{F0D33DD1-9B06-A029-5A64-6C671F6BFB28}"/>
              </a:ext>
            </a:extLst>
          </p:cNvPr>
          <p:cNvPicPr>
            <a:picLocks noChangeAspect="1"/>
          </p:cNvPicPr>
          <p:nvPr/>
        </p:nvPicPr>
        <p:blipFill>
          <a:blip r:embed="rId2"/>
          <a:stretch>
            <a:fillRect/>
          </a:stretch>
        </p:blipFill>
        <p:spPr>
          <a:xfrm>
            <a:off x="1043608" y="1162129"/>
            <a:ext cx="7056784" cy="5324376"/>
          </a:xfrm>
          <a:prstGeom prst="rect">
            <a:avLst/>
          </a:prstGeom>
        </p:spPr>
      </p:pic>
      <p:cxnSp>
        <p:nvCxnSpPr>
          <p:cNvPr id="6" name="直線コネクタ 5">
            <a:extLst>
              <a:ext uri="{FF2B5EF4-FFF2-40B4-BE49-F238E27FC236}">
                <a16:creationId xmlns:a16="http://schemas.microsoft.com/office/drawing/2014/main" id="{5DBB3F58-EA22-D547-2A41-05E9DC5C31EB}"/>
              </a:ext>
            </a:extLst>
          </p:cNvPr>
          <p:cNvCxnSpPr>
            <a:cxnSpLocks/>
          </p:cNvCxnSpPr>
          <p:nvPr/>
        </p:nvCxnSpPr>
        <p:spPr>
          <a:xfrm>
            <a:off x="3491880" y="1700808"/>
            <a:ext cx="208823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10824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CB9DBE1-730A-3DD3-CAF8-D654259388FD}"/>
              </a:ext>
            </a:extLst>
          </p:cNvPr>
          <p:cNvSpPr>
            <a:spLocks noGrp="1"/>
          </p:cNvSpPr>
          <p:nvPr>
            <p:ph type="sldNum" sz="quarter" idx="12"/>
          </p:nvPr>
        </p:nvSpPr>
        <p:spPr/>
        <p:txBody>
          <a:bodyPr/>
          <a:lstStyle/>
          <a:p>
            <a:fld id="{F2848374-0A5D-4EE7-B2C1-8DE42FFEF645}" type="slidenum">
              <a:rPr lang="en-US" altLang="ja-JP" smtClean="0"/>
              <a:pPr/>
              <a:t>12</a:t>
            </a:fld>
            <a:endParaRPr lang="en-US" altLang="ja-JP" dirty="0"/>
          </a:p>
        </p:txBody>
      </p:sp>
      <p:pic>
        <p:nvPicPr>
          <p:cNvPr id="4" name="図 3">
            <a:extLst>
              <a:ext uri="{FF2B5EF4-FFF2-40B4-BE49-F238E27FC236}">
                <a16:creationId xmlns:a16="http://schemas.microsoft.com/office/drawing/2014/main" id="{D28ADC6C-B480-8583-AC23-AE5AE31633AF}"/>
              </a:ext>
            </a:extLst>
          </p:cNvPr>
          <p:cNvPicPr>
            <a:picLocks noChangeAspect="1"/>
          </p:cNvPicPr>
          <p:nvPr/>
        </p:nvPicPr>
        <p:blipFill>
          <a:blip r:embed="rId2"/>
          <a:stretch>
            <a:fillRect/>
          </a:stretch>
        </p:blipFill>
        <p:spPr>
          <a:xfrm>
            <a:off x="343883" y="360809"/>
            <a:ext cx="8456234" cy="6136382"/>
          </a:xfrm>
          <a:prstGeom prst="rect">
            <a:avLst/>
          </a:prstGeom>
        </p:spPr>
      </p:pic>
      <p:sp>
        <p:nvSpPr>
          <p:cNvPr id="5" name="正方形/長方形 4">
            <a:extLst>
              <a:ext uri="{FF2B5EF4-FFF2-40B4-BE49-F238E27FC236}">
                <a16:creationId xmlns:a16="http://schemas.microsoft.com/office/drawing/2014/main" id="{37FD4106-A7E3-EA8F-C010-F9B056CB668A}"/>
              </a:ext>
            </a:extLst>
          </p:cNvPr>
          <p:cNvSpPr/>
          <p:nvPr/>
        </p:nvSpPr>
        <p:spPr>
          <a:xfrm>
            <a:off x="4848598" y="6494303"/>
            <a:ext cx="4320480" cy="307777"/>
          </a:xfrm>
          <a:prstGeom prst="rect">
            <a:avLst/>
          </a:prstGeom>
          <a:noFill/>
        </p:spPr>
        <p:txBody>
          <a:bodyPr wrap="square">
            <a:spAutoFit/>
          </a:bodyPr>
          <a:lstStyle/>
          <a:p>
            <a:r>
              <a:rPr lang="ja-JP" altLang="en-US" sz="1400" dirty="0"/>
              <a:t>「</a:t>
            </a:r>
            <a:r>
              <a:rPr lang="zh-TW" altLang="en-US" sz="1400" dirty="0"/>
              <a:t>財政制度等審議会第</a:t>
            </a:r>
            <a:r>
              <a:rPr lang="ja-JP" altLang="en-US" sz="1400" dirty="0"/>
              <a:t>５８</a:t>
            </a:r>
            <a:r>
              <a:rPr lang="zh-TW" altLang="en-US" sz="1400" dirty="0"/>
              <a:t>回国有財産分科会資料</a:t>
            </a:r>
            <a:r>
              <a:rPr lang="ja-JP" altLang="en-US" sz="1400" dirty="0"/>
              <a:t>」より</a:t>
            </a:r>
          </a:p>
        </p:txBody>
      </p:sp>
      <p:sp>
        <p:nvSpPr>
          <p:cNvPr id="6" name="正方形/長方形 5">
            <a:extLst>
              <a:ext uri="{FF2B5EF4-FFF2-40B4-BE49-F238E27FC236}">
                <a16:creationId xmlns:a16="http://schemas.microsoft.com/office/drawing/2014/main" id="{4D30C926-428B-5BDF-55BC-7541DB2DFBA8}"/>
              </a:ext>
            </a:extLst>
          </p:cNvPr>
          <p:cNvSpPr/>
          <p:nvPr/>
        </p:nvSpPr>
        <p:spPr bwMode="auto">
          <a:xfrm>
            <a:off x="467544" y="4077072"/>
            <a:ext cx="1656184" cy="504056"/>
          </a:xfrm>
          <a:prstGeom prst="rect">
            <a:avLst/>
          </a:prstGeom>
          <a:noFill/>
          <a:ln w="38100">
            <a:solidFill>
              <a:srgbClr val="FF0000"/>
            </a:solidFill>
            <a:miter lim="800000"/>
            <a:headEnd/>
            <a:tailEnd/>
          </a:ln>
        </p:spPr>
        <p:txBody>
          <a:bodyPr wrap="none" rtlCol="0" anchor="ctr"/>
          <a:lstStyle/>
          <a:p>
            <a:pPr algn="ctr" eaLnBrk="1" hangingPunct="1">
              <a:spcBef>
                <a:spcPct val="0"/>
              </a:spcBef>
              <a:buFontTx/>
              <a:buNone/>
            </a:pPr>
            <a:endParaRPr kumimoji="1" lang="ja-JP" altLang="en-US" sz="2400" dirty="0">
              <a:solidFill>
                <a:srgbClr val="0000CC"/>
              </a:solidFill>
              <a:latin typeface="Times New Roman" panose="02020603050405020304" pitchFamily="18" charset="0"/>
            </a:endParaRPr>
          </a:p>
        </p:txBody>
      </p:sp>
      <p:sp>
        <p:nvSpPr>
          <p:cNvPr id="7" name="正方形/長方形 6">
            <a:extLst>
              <a:ext uri="{FF2B5EF4-FFF2-40B4-BE49-F238E27FC236}">
                <a16:creationId xmlns:a16="http://schemas.microsoft.com/office/drawing/2014/main" id="{805B2DC6-BA14-F6EC-6189-FF02BF25B272}"/>
              </a:ext>
            </a:extLst>
          </p:cNvPr>
          <p:cNvSpPr/>
          <p:nvPr/>
        </p:nvSpPr>
        <p:spPr bwMode="auto">
          <a:xfrm>
            <a:off x="8028383" y="5799599"/>
            <a:ext cx="503505" cy="354474"/>
          </a:xfrm>
          <a:prstGeom prst="rect">
            <a:avLst/>
          </a:prstGeom>
          <a:noFill/>
          <a:ln w="19050">
            <a:solidFill>
              <a:srgbClr val="FF0000"/>
            </a:solidFill>
            <a:miter lim="800000"/>
            <a:headEnd/>
            <a:tailEnd/>
          </a:ln>
        </p:spPr>
        <p:txBody>
          <a:bodyPr wrap="none" rtlCol="0" anchor="ctr"/>
          <a:lstStyle/>
          <a:p>
            <a:pPr algn="ctr" eaLnBrk="1" hangingPunct="1">
              <a:spcBef>
                <a:spcPct val="0"/>
              </a:spcBef>
              <a:buFontTx/>
              <a:buNone/>
            </a:pPr>
            <a:endParaRPr kumimoji="1" lang="ja-JP" altLang="en-US" sz="2400" dirty="0">
              <a:solidFill>
                <a:srgbClr val="0000CC"/>
              </a:solidFill>
              <a:latin typeface="Times New Roman" panose="02020603050405020304" pitchFamily="18" charset="0"/>
            </a:endParaRPr>
          </a:p>
        </p:txBody>
      </p:sp>
      <p:sp>
        <p:nvSpPr>
          <p:cNvPr id="9" name="四角形: 角を丸くする 8">
            <a:extLst>
              <a:ext uri="{FF2B5EF4-FFF2-40B4-BE49-F238E27FC236}">
                <a16:creationId xmlns:a16="http://schemas.microsoft.com/office/drawing/2014/main" id="{6DE11029-FF24-A02B-D53D-D30689FBECA3}"/>
              </a:ext>
            </a:extLst>
          </p:cNvPr>
          <p:cNvSpPr/>
          <p:nvPr/>
        </p:nvSpPr>
        <p:spPr bwMode="auto">
          <a:xfrm>
            <a:off x="3792292" y="4869160"/>
            <a:ext cx="4787552" cy="365125"/>
          </a:xfrm>
          <a:prstGeom prst="roundRect">
            <a:avLst/>
          </a:prstGeom>
          <a:noFill/>
          <a:ln w="25400">
            <a:solidFill>
              <a:srgbClr val="FF0000"/>
            </a:solidFill>
            <a:miter lim="800000"/>
            <a:headEnd/>
            <a:tailEnd/>
          </a:ln>
        </p:spPr>
        <p:txBody>
          <a:bodyPr wrap="none" rtlCol="0" anchor="ctr"/>
          <a:lstStyle/>
          <a:p>
            <a:pPr algn="ctr" eaLnBrk="1" hangingPunct="1">
              <a:spcBef>
                <a:spcPct val="0"/>
              </a:spcBef>
              <a:buFontTx/>
              <a:buNone/>
            </a:pPr>
            <a:endParaRPr kumimoji="1" lang="ja-JP" altLang="en-US" sz="2400" dirty="0">
              <a:solidFill>
                <a:srgbClr val="0000CC"/>
              </a:solidFill>
              <a:latin typeface="Times New Roman" panose="02020603050405020304" pitchFamily="18" charset="0"/>
            </a:endParaRPr>
          </a:p>
        </p:txBody>
      </p:sp>
      <p:sp>
        <p:nvSpPr>
          <p:cNvPr id="8" name="テキスト ボックス 7">
            <a:extLst>
              <a:ext uri="{FF2B5EF4-FFF2-40B4-BE49-F238E27FC236}">
                <a16:creationId xmlns:a16="http://schemas.microsoft.com/office/drawing/2014/main" id="{DAA196C5-5500-0539-ADF1-5DC6576FC4F6}"/>
              </a:ext>
            </a:extLst>
          </p:cNvPr>
          <p:cNvSpPr txBox="1"/>
          <p:nvPr/>
        </p:nvSpPr>
        <p:spPr>
          <a:xfrm>
            <a:off x="2771800" y="4772620"/>
            <a:ext cx="800219" cy="461665"/>
          </a:xfrm>
          <a:prstGeom prst="rect">
            <a:avLst/>
          </a:prstGeom>
          <a:noFill/>
        </p:spPr>
        <p:txBody>
          <a:bodyPr wrap="none" rtlCol="0">
            <a:spAutoFit/>
          </a:bodyPr>
          <a:lstStyle/>
          <a:p>
            <a:r>
              <a:rPr lang="ja-JP" altLang="en-US" dirty="0">
                <a:solidFill>
                  <a:srgbClr val="FF0000"/>
                </a:solidFill>
                <a:highlight>
                  <a:srgbClr val="FFFF00"/>
                </a:highlight>
              </a:rPr>
              <a:t>売却</a:t>
            </a:r>
            <a:endParaRPr kumimoji="1" lang="ja-JP" altLang="en-US" dirty="0">
              <a:solidFill>
                <a:srgbClr val="FF0000"/>
              </a:solidFill>
              <a:highlight>
                <a:srgbClr val="FFFF00"/>
              </a:highlight>
            </a:endParaRPr>
          </a:p>
        </p:txBody>
      </p:sp>
      <p:sp>
        <p:nvSpPr>
          <p:cNvPr id="10" name="テキスト ボックス 9">
            <a:extLst>
              <a:ext uri="{FF2B5EF4-FFF2-40B4-BE49-F238E27FC236}">
                <a16:creationId xmlns:a16="http://schemas.microsoft.com/office/drawing/2014/main" id="{3EBD62AC-E07E-C9DF-189A-7EC8A60638D4}"/>
              </a:ext>
            </a:extLst>
          </p:cNvPr>
          <p:cNvSpPr txBox="1"/>
          <p:nvPr/>
        </p:nvSpPr>
        <p:spPr>
          <a:xfrm>
            <a:off x="2771799" y="5611147"/>
            <a:ext cx="800219" cy="461665"/>
          </a:xfrm>
          <a:prstGeom prst="rect">
            <a:avLst/>
          </a:prstGeom>
          <a:noFill/>
        </p:spPr>
        <p:txBody>
          <a:bodyPr wrap="none" rtlCol="0">
            <a:spAutoFit/>
          </a:bodyPr>
          <a:lstStyle/>
          <a:p>
            <a:r>
              <a:rPr kumimoji="1" lang="ja-JP" altLang="en-US" dirty="0">
                <a:solidFill>
                  <a:srgbClr val="FF0000"/>
                </a:solidFill>
                <a:highlight>
                  <a:srgbClr val="FFFF00"/>
                </a:highlight>
              </a:rPr>
              <a:t>新設</a:t>
            </a:r>
          </a:p>
        </p:txBody>
      </p:sp>
      <p:sp>
        <p:nvSpPr>
          <p:cNvPr id="11" name="正方形/長方形 10">
            <a:extLst>
              <a:ext uri="{FF2B5EF4-FFF2-40B4-BE49-F238E27FC236}">
                <a16:creationId xmlns:a16="http://schemas.microsoft.com/office/drawing/2014/main" id="{4127B205-7A9E-DCA1-4B20-6174CE629A9C}"/>
              </a:ext>
            </a:extLst>
          </p:cNvPr>
          <p:cNvSpPr/>
          <p:nvPr/>
        </p:nvSpPr>
        <p:spPr bwMode="auto">
          <a:xfrm>
            <a:off x="3775493" y="4077072"/>
            <a:ext cx="1588595" cy="504056"/>
          </a:xfrm>
          <a:prstGeom prst="rect">
            <a:avLst/>
          </a:prstGeom>
          <a:noFill/>
          <a:ln w="38100">
            <a:solidFill>
              <a:srgbClr val="FF0000"/>
            </a:solidFill>
            <a:miter lim="800000"/>
            <a:headEnd/>
            <a:tailEnd/>
          </a:ln>
        </p:spPr>
        <p:txBody>
          <a:bodyPr wrap="none" rtlCol="0" anchor="ctr"/>
          <a:lstStyle/>
          <a:p>
            <a:pPr algn="ctr" eaLnBrk="1" hangingPunct="1">
              <a:spcBef>
                <a:spcPct val="0"/>
              </a:spcBef>
              <a:buFontTx/>
              <a:buNone/>
            </a:pPr>
            <a:endParaRPr kumimoji="1" lang="ja-JP" altLang="en-US" sz="2400" dirty="0">
              <a:solidFill>
                <a:srgbClr val="0000CC"/>
              </a:solidFill>
              <a:latin typeface="Times New Roman" panose="02020603050405020304" pitchFamily="18" charset="0"/>
            </a:endParaRPr>
          </a:p>
        </p:txBody>
      </p:sp>
    </p:spTree>
    <p:extLst>
      <p:ext uri="{BB962C8B-B14F-4D97-AF65-F5344CB8AC3E}">
        <p14:creationId xmlns:p14="http://schemas.microsoft.com/office/powerpoint/2010/main" val="471089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97554" y="6492875"/>
            <a:ext cx="2133600" cy="365125"/>
          </a:xfrm>
        </p:spPr>
        <p:txBody>
          <a:bodyPr/>
          <a:lstStyle/>
          <a:p>
            <a:fld id="{F2848374-0A5D-4EE7-B2C1-8DE42FFEF645}" type="slidenum">
              <a:rPr lang="en-US" altLang="ja-JP" smtClean="0"/>
              <a:pPr/>
              <a:t>13</a:t>
            </a:fld>
            <a:endParaRPr lang="en-US" altLang="ja-JP"/>
          </a:p>
        </p:txBody>
      </p:sp>
      <p:sp>
        <p:nvSpPr>
          <p:cNvPr id="4" name="正方形/長方形 3"/>
          <p:cNvSpPr/>
          <p:nvPr/>
        </p:nvSpPr>
        <p:spPr>
          <a:xfrm>
            <a:off x="611560" y="5996457"/>
            <a:ext cx="4320480" cy="523220"/>
          </a:xfrm>
          <a:prstGeom prst="rect">
            <a:avLst/>
          </a:prstGeom>
          <a:noFill/>
        </p:spPr>
        <p:txBody>
          <a:bodyPr wrap="square">
            <a:spAutoFit/>
          </a:bodyPr>
          <a:lstStyle/>
          <a:p>
            <a:r>
              <a:rPr lang="ja-JP" altLang="en-US" sz="1400" dirty="0"/>
              <a:t>第５回 国家公務員宿舎の削減のあり方に </a:t>
            </a:r>
          </a:p>
          <a:p>
            <a:r>
              <a:rPr lang="ja-JP" altLang="en-US" sz="1400" dirty="0"/>
              <a:t>ついての検討会より</a:t>
            </a:r>
            <a:r>
              <a:rPr lang="en-US" altLang="ja-JP" sz="1400" dirty="0"/>
              <a:t>(H23.10.31)</a:t>
            </a:r>
            <a:endParaRPr lang="ja-JP" altLang="en-US" sz="1400" dirty="0"/>
          </a:p>
        </p:txBody>
      </p:sp>
      <p:pic>
        <p:nvPicPr>
          <p:cNvPr id="5" name="図 4">
            <a:extLst>
              <a:ext uri="{FF2B5EF4-FFF2-40B4-BE49-F238E27FC236}">
                <a16:creationId xmlns:a16="http://schemas.microsoft.com/office/drawing/2014/main" id="{043BE573-E5BF-0B59-DC34-2CD1FAD5958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4132675" y="423918"/>
            <a:ext cx="4071580" cy="6244659"/>
          </a:xfrm>
          <a:prstGeom prst="rect">
            <a:avLst/>
          </a:prstGeom>
        </p:spPr>
      </p:pic>
      <p:sp>
        <p:nvSpPr>
          <p:cNvPr id="6" name="テキスト ボックス 5">
            <a:extLst>
              <a:ext uri="{FF2B5EF4-FFF2-40B4-BE49-F238E27FC236}">
                <a16:creationId xmlns:a16="http://schemas.microsoft.com/office/drawing/2014/main" id="{C4E03875-4BEA-A387-A7B9-60C845196BC6}"/>
              </a:ext>
            </a:extLst>
          </p:cNvPr>
          <p:cNvSpPr txBox="1"/>
          <p:nvPr/>
        </p:nvSpPr>
        <p:spPr>
          <a:xfrm>
            <a:off x="395536" y="370493"/>
            <a:ext cx="3262432" cy="1200329"/>
          </a:xfrm>
          <a:prstGeom prst="rect">
            <a:avLst/>
          </a:prstGeom>
          <a:noFill/>
        </p:spPr>
        <p:txBody>
          <a:bodyPr wrap="none" rtlCol="0">
            <a:spAutoFit/>
          </a:bodyPr>
          <a:lstStyle/>
          <a:p>
            <a:r>
              <a:rPr kumimoji="1" lang="ja-JP" altLang="en-US" u="sng" dirty="0">
                <a:latin typeface="+mn-ea"/>
                <a:ea typeface="+mn-ea"/>
              </a:rPr>
              <a:t>老朽化</a:t>
            </a:r>
            <a:endParaRPr kumimoji="1" lang="en-US" altLang="ja-JP" u="sng" dirty="0">
              <a:latin typeface="+mn-ea"/>
              <a:ea typeface="+mn-ea"/>
            </a:endParaRPr>
          </a:p>
          <a:p>
            <a:endParaRPr lang="en-US" altLang="ja-JP" dirty="0">
              <a:latin typeface="+mn-ea"/>
              <a:ea typeface="+mn-ea"/>
            </a:endParaRPr>
          </a:p>
          <a:p>
            <a:r>
              <a:rPr kumimoji="1" lang="ja-JP" altLang="en-US" dirty="0">
                <a:latin typeface="+mn-ea"/>
                <a:ea typeface="+mn-ea"/>
              </a:rPr>
              <a:t>昭和</a:t>
            </a:r>
            <a:r>
              <a:rPr kumimoji="1" lang="en-US" altLang="ja-JP" dirty="0">
                <a:latin typeface="+mn-ea"/>
                <a:ea typeface="+mn-ea"/>
              </a:rPr>
              <a:t>30</a:t>
            </a:r>
            <a:r>
              <a:rPr kumimoji="1" lang="ja-JP" altLang="en-US" dirty="0">
                <a:latin typeface="+mn-ea"/>
                <a:ea typeface="+mn-ea"/>
              </a:rPr>
              <a:t>年代の宿舎の例</a:t>
            </a:r>
          </a:p>
        </p:txBody>
      </p:sp>
      <p:sp>
        <p:nvSpPr>
          <p:cNvPr id="7" name="テキスト ボックス 6">
            <a:extLst>
              <a:ext uri="{FF2B5EF4-FFF2-40B4-BE49-F238E27FC236}">
                <a16:creationId xmlns:a16="http://schemas.microsoft.com/office/drawing/2014/main" id="{6D2FB60C-CF85-9DB3-E5FA-D0C1A5E791C4}"/>
              </a:ext>
            </a:extLst>
          </p:cNvPr>
          <p:cNvSpPr txBox="1"/>
          <p:nvPr/>
        </p:nvSpPr>
        <p:spPr>
          <a:xfrm>
            <a:off x="489910" y="2492896"/>
            <a:ext cx="3672408" cy="2308324"/>
          </a:xfrm>
          <a:prstGeom prst="rect">
            <a:avLst/>
          </a:prstGeom>
          <a:noFill/>
        </p:spPr>
        <p:txBody>
          <a:bodyPr wrap="square" rtlCol="0">
            <a:spAutoFit/>
          </a:bodyPr>
          <a:lstStyle/>
          <a:p>
            <a:r>
              <a:rPr kumimoji="1" lang="ja-JP" altLang="en-US" dirty="0">
                <a:latin typeface="HG創英角ｺﾞｼｯｸUB" panose="020B0909000000000000" pitchFamily="49" charset="-128"/>
                <a:ea typeface="HG創英角ｺﾞｼｯｸUB" panose="020B0909000000000000" pitchFamily="49" charset="-128"/>
              </a:rPr>
              <a:t>委員のコメント</a:t>
            </a:r>
            <a:endParaRPr kumimoji="1" lang="en-US" altLang="ja-JP" dirty="0">
              <a:latin typeface="HG創英角ｺﾞｼｯｸUB" panose="020B0909000000000000" pitchFamily="49" charset="-128"/>
              <a:ea typeface="HG創英角ｺﾞｼｯｸUB" panose="020B0909000000000000" pitchFamily="49" charset="-128"/>
            </a:endParaRPr>
          </a:p>
          <a:p>
            <a:r>
              <a:rPr lang="ja-JP" altLang="en-US" dirty="0">
                <a:latin typeface="HG創英角ｺﾞｼｯｸUB" panose="020B0909000000000000" pitchFamily="49" charset="-128"/>
                <a:ea typeface="HG創英角ｺﾞｼｯｸUB" panose="020B0909000000000000" pitchFamily="49" charset="-128"/>
              </a:rPr>
              <a:t>「</a:t>
            </a:r>
            <a:r>
              <a:rPr kumimoji="1" lang="ja-JP" altLang="en-US" dirty="0">
                <a:latin typeface="HG創英角ｺﾞｼｯｸUB" panose="020B0909000000000000" pitchFamily="49" charset="-128"/>
                <a:ea typeface="HG創英角ｺﾞｼｯｸUB" panose="020B0909000000000000" pitchFamily="49" charset="-128"/>
              </a:rPr>
              <a:t>杉並区の防衛省宿舎のように、３階の居住者に、１階の共同トイレしかないという住環境には驚愕した。」</a:t>
            </a:r>
          </a:p>
        </p:txBody>
      </p:sp>
      <p:sp>
        <p:nvSpPr>
          <p:cNvPr id="8" name="テキスト ボックス 7">
            <a:extLst>
              <a:ext uri="{FF2B5EF4-FFF2-40B4-BE49-F238E27FC236}">
                <a16:creationId xmlns:a16="http://schemas.microsoft.com/office/drawing/2014/main" id="{9BB2F0F5-DBCE-ED52-03F8-2578130F28F3}"/>
              </a:ext>
            </a:extLst>
          </p:cNvPr>
          <p:cNvSpPr txBox="1"/>
          <p:nvPr/>
        </p:nvSpPr>
        <p:spPr>
          <a:xfrm>
            <a:off x="7596336" y="119261"/>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Tree>
    <p:extLst>
      <p:ext uri="{BB962C8B-B14F-4D97-AF65-F5344CB8AC3E}">
        <p14:creationId xmlns:p14="http://schemas.microsoft.com/office/powerpoint/2010/main" val="186496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92875"/>
            <a:ext cx="2133600" cy="365125"/>
          </a:xfrm>
        </p:spPr>
        <p:txBody>
          <a:bodyPr/>
          <a:lstStyle/>
          <a:p>
            <a:fld id="{F2848374-0A5D-4EE7-B2C1-8DE42FFEF645}" type="slidenum">
              <a:rPr lang="en-US" altLang="ja-JP" smtClean="0"/>
              <a:pPr/>
              <a:t>14</a:t>
            </a:fld>
            <a:endParaRPr lang="en-US" altLang="ja-JP"/>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37152"/>
            <a:ext cx="8640960" cy="5983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572000" y="6412562"/>
            <a:ext cx="4320480" cy="307777"/>
          </a:xfrm>
          <a:prstGeom prst="rect">
            <a:avLst/>
          </a:prstGeom>
          <a:noFill/>
        </p:spPr>
        <p:txBody>
          <a:bodyPr wrap="square">
            <a:spAutoFit/>
          </a:bodyPr>
          <a:lstStyle/>
          <a:p>
            <a:r>
              <a:rPr lang="ja-JP" altLang="en-US" sz="1400" dirty="0"/>
              <a:t>「</a:t>
            </a:r>
            <a:r>
              <a:rPr lang="zh-TW" altLang="en-US" sz="1400" dirty="0"/>
              <a:t>財政制度等審議会第４７回国有財産分科会資料</a:t>
            </a:r>
            <a:r>
              <a:rPr lang="ja-JP" altLang="en-US" sz="1400" dirty="0"/>
              <a:t>」より</a:t>
            </a:r>
          </a:p>
        </p:txBody>
      </p:sp>
      <p:sp>
        <p:nvSpPr>
          <p:cNvPr id="3" name="テキスト ボックス 2">
            <a:extLst>
              <a:ext uri="{FF2B5EF4-FFF2-40B4-BE49-F238E27FC236}">
                <a16:creationId xmlns:a16="http://schemas.microsoft.com/office/drawing/2014/main" id="{CA70B859-863D-11BB-5A10-A06B149F9576}"/>
              </a:ext>
            </a:extLst>
          </p:cNvPr>
          <p:cNvSpPr txBox="1"/>
          <p:nvPr/>
        </p:nvSpPr>
        <p:spPr>
          <a:xfrm>
            <a:off x="7596336" y="119261"/>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
        <p:nvSpPr>
          <p:cNvPr id="5" name="部分円 4">
            <a:extLst>
              <a:ext uri="{FF2B5EF4-FFF2-40B4-BE49-F238E27FC236}">
                <a16:creationId xmlns:a16="http://schemas.microsoft.com/office/drawing/2014/main" id="{960E2A08-8A6A-643E-EC9B-B11C15FC6AF2}"/>
              </a:ext>
            </a:extLst>
          </p:cNvPr>
          <p:cNvSpPr/>
          <p:nvPr/>
        </p:nvSpPr>
        <p:spPr bwMode="auto">
          <a:xfrm rot="10228612">
            <a:off x="2670086" y="2069314"/>
            <a:ext cx="3441766" cy="3194897"/>
          </a:xfrm>
          <a:prstGeom prst="pie">
            <a:avLst>
              <a:gd name="adj1" fmla="val 3733444"/>
              <a:gd name="adj2" fmla="val 5032941"/>
            </a:avLst>
          </a:prstGeom>
          <a:noFill/>
          <a:ln w="44450">
            <a:solidFill>
              <a:srgbClr val="FF0000"/>
            </a:solidFill>
            <a:miter lim="800000"/>
            <a:headEnd/>
            <a:tailEnd/>
          </a:ln>
        </p:spPr>
        <p:txBody>
          <a:bodyPr wrap="none" rtlCol="0" anchor="ctr"/>
          <a:lstStyle/>
          <a:p>
            <a:pPr algn="ctr" eaLnBrk="1" hangingPunct="1">
              <a:spcBef>
                <a:spcPct val="0"/>
              </a:spcBef>
              <a:buFontTx/>
              <a:buNone/>
            </a:pPr>
            <a:endParaRPr kumimoji="1" lang="ja-JP" altLang="en-US" sz="2400" dirty="0">
              <a:solidFill>
                <a:srgbClr val="0000CC"/>
              </a:solidFill>
              <a:latin typeface="Times New Roman" panose="02020603050405020304" pitchFamily="18" charset="0"/>
            </a:endParaRPr>
          </a:p>
        </p:txBody>
      </p:sp>
    </p:spTree>
    <p:extLst>
      <p:ext uri="{BB962C8B-B14F-4D97-AF65-F5344CB8AC3E}">
        <p14:creationId xmlns:p14="http://schemas.microsoft.com/office/powerpoint/2010/main" val="226899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4F2FA9F-BD4C-657F-6E77-F5F365142228}"/>
              </a:ext>
            </a:extLst>
          </p:cNvPr>
          <p:cNvSpPr>
            <a:spLocks noGrp="1"/>
          </p:cNvSpPr>
          <p:nvPr>
            <p:ph type="sldNum" sz="quarter" idx="12"/>
          </p:nvPr>
        </p:nvSpPr>
        <p:spPr/>
        <p:txBody>
          <a:bodyPr/>
          <a:lstStyle/>
          <a:p>
            <a:fld id="{F2848374-0A5D-4EE7-B2C1-8DE42FFEF645}" type="slidenum">
              <a:rPr lang="en-US" altLang="ja-JP" smtClean="0"/>
              <a:pPr/>
              <a:t>15</a:t>
            </a:fld>
            <a:endParaRPr lang="en-US" altLang="ja-JP"/>
          </a:p>
        </p:txBody>
      </p:sp>
      <p:pic>
        <p:nvPicPr>
          <p:cNvPr id="4" name="図 3">
            <a:extLst>
              <a:ext uri="{FF2B5EF4-FFF2-40B4-BE49-F238E27FC236}">
                <a16:creationId xmlns:a16="http://schemas.microsoft.com/office/drawing/2014/main" id="{EB14AF5B-1C50-BF1B-F82C-1EF5C944302A}"/>
              </a:ext>
            </a:extLst>
          </p:cNvPr>
          <p:cNvPicPr>
            <a:picLocks noChangeAspect="1"/>
          </p:cNvPicPr>
          <p:nvPr/>
        </p:nvPicPr>
        <p:blipFill>
          <a:blip r:embed="rId2"/>
          <a:stretch>
            <a:fillRect/>
          </a:stretch>
        </p:blipFill>
        <p:spPr>
          <a:xfrm>
            <a:off x="590690" y="380288"/>
            <a:ext cx="7962619" cy="5947388"/>
          </a:xfrm>
          <a:prstGeom prst="rect">
            <a:avLst/>
          </a:prstGeom>
        </p:spPr>
      </p:pic>
      <p:sp>
        <p:nvSpPr>
          <p:cNvPr id="5" name="正方形/長方形 4">
            <a:extLst>
              <a:ext uri="{FF2B5EF4-FFF2-40B4-BE49-F238E27FC236}">
                <a16:creationId xmlns:a16="http://schemas.microsoft.com/office/drawing/2014/main" id="{44186EFC-A1C1-F791-EEE5-A140E1E624E9}"/>
              </a:ext>
            </a:extLst>
          </p:cNvPr>
          <p:cNvSpPr/>
          <p:nvPr/>
        </p:nvSpPr>
        <p:spPr>
          <a:xfrm>
            <a:off x="4109683" y="6413698"/>
            <a:ext cx="4320480" cy="307777"/>
          </a:xfrm>
          <a:prstGeom prst="rect">
            <a:avLst/>
          </a:prstGeom>
          <a:noFill/>
        </p:spPr>
        <p:txBody>
          <a:bodyPr wrap="square">
            <a:spAutoFit/>
          </a:bodyPr>
          <a:lstStyle/>
          <a:p>
            <a:r>
              <a:rPr lang="ja-JP" altLang="en-US" sz="1400" dirty="0"/>
              <a:t>「</a:t>
            </a:r>
            <a:r>
              <a:rPr lang="zh-TW" altLang="en-US" sz="1400" dirty="0"/>
              <a:t>財政制度等審議会第</a:t>
            </a:r>
            <a:r>
              <a:rPr lang="ja-JP" altLang="en-US" sz="1400" dirty="0"/>
              <a:t>５８</a:t>
            </a:r>
            <a:r>
              <a:rPr lang="zh-TW" altLang="en-US" sz="1400" dirty="0"/>
              <a:t>回国有財産分科会資料</a:t>
            </a:r>
            <a:r>
              <a:rPr lang="ja-JP" altLang="en-US" sz="1400" dirty="0"/>
              <a:t>」より</a:t>
            </a:r>
          </a:p>
        </p:txBody>
      </p:sp>
    </p:spTree>
    <p:extLst>
      <p:ext uri="{BB962C8B-B14F-4D97-AF65-F5344CB8AC3E}">
        <p14:creationId xmlns:p14="http://schemas.microsoft.com/office/powerpoint/2010/main" val="343266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92875"/>
            <a:ext cx="2133600" cy="365125"/>
          </a:xfrm>
        </p:spPr>
        <p:txBody>
          <a:bodyPr/>
          <a:lstStyle/>
          <a:p>
            <a:fld id="{F2848374-0A5D-4EE7-B2C1-8DE42FFEF645}" type="slidenum">
              <a:rPr lang="en-US" altLang="ja-JP" smtClean="0"/>
              <a:pPr/>
              <a:t>16</a:t>
            </a:fld>
            <a:endParaRPr lang="en-US" altLang="ja-JP"/>
          </a:p>
        </p:txBody>
      </p:sp>
      <p:sp>
        <p:nvSpPr>
          <p:cNvPr id="4" name="正方形/長方形 3"/>
          <p:cNvSpPr/>
          <p:nvPr/>
        </p:nvSpPr>
        <p:spPr>
          <a:xfrm>
            <a:off x="4564224" y="6420848"/>
            <a:ext cx="4320480" cy="307777"/>
          </a:xfrm>
          <a:prstGeom prst="rect">
            <a:avLst/>
          </a:prstGeom>
          <a:noFill/>
        </p:spPr>
        <p:txBody>
          <a:bodyPr wrap="square">
            <a:spAutoFit/>
          </a:bodyPr>
          <a:lstStyle/>
          <a:p>
            <a:r>
              <a:rPr lang="ja-JP" altLang="en-US" sz="1400" dirty="0"/>
              <a:t>「</a:t>
            </a:r>
            <a:r>
              <a:rPr lang="zh-TW" altLang="en-US" sz="1400" dirty="0"/>
              <a:t>財政制度等審議会第</a:t>
            </a:r>
            <a:r>
              <a:rPr lang="ja-JP" altLang="en-US" sz="1400" dirty="0"/>
              <a:t>５８</a:t>
            </a:r>
            <a:r>
              <a:rPr lang="zh-TW" altLang="en-US" sz="1400" dirty="0"/>
              <a:t>回国有財産分科会資料</a:t>
            </a:r>
            <a:r>
              <a:rPr lang="ja-JP" altLang="en-US" sz="1400" dirty="0"/>
              <a:t>」より</a:t>
            </a:r>
          </a:p>
        </p:txBody>
      </p:sp>
      <p:pic>
        <p:nvPicPr>
          <p:cNvPr id="7" name="図 6">
            <a:extLst>
              <a:ext uri="{FF2B5EF4-FFF2-40B4-BE49-F238E27FC236}">
                <a16:creationId xmlns:a16="http://schemas.microsoft.com/office/drawing/2014/main" id="{5F5F41E1-D571-8AF6-6EF2-90E3C299A9BE}"/>
              </a:ext>
            </a:extLst>
          </p:cNvPr>
          <p:cNvPicPr>
            <a:picLocks noChangeAspect="1"/>
          </p:cNvPicPr>
          <p:nvPr/>
        </p:nvPicPr>
        <p:blipFill>
          <a:blip r:embed="rId2"/>
          <a:stretch>
            <a:fillRect/>
          </a:stretch>
        </p:blipFill>
        <p:spPr>
          <a:xfrm>
            <a:off x="351836" y="285311"/>
            <a:ext cx="8252612" cy="6147543"/>
          </a:xfrm>
          <a:prstGeom prst="rect">
            <a:avLst/>
          </a:prstGeom>
        </p:spPr>
      </p:pic>
    </p:spTree>
    <p:extLst>
      <p:ext uri="{BB962C8B-B14F-4D97-AF65-F5344CB8AC3E}">
        <p14:creationId xmlns:p14="http://schemas.microsoft.com/office/powerpoint/2010/main" val="1227569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874BFB02-0202-44B4-BFA6-5A21BDECC7D1}"/>
              </a:ext>
            </a:extLst>
          </p:cNvPr>
          <p:cNvSpPr txBox="1">
            <a:spLocks/>
          </p:cNvSpPr>
          <p:nvPr/>
        </p:nvSpPr>
        <p:spPr>
          <a:xfrm>
            <a:off x="323850" y="333375"/>
            <a:ext cx="5544294" cy="790575"/>
          </a:xfrm>
          <a:prstGeom prst="rect">
            <a:avLst/>
          </a:prstGeom>
          <a:ln cmpd="dbl">
            <a:solidFill>
              <a:schemeClr val="tx1"/>
            </a:solidFill>
            <a:miter lim="800000"/>
            <a:headEnd/>
            <a:tailEnd/>
          </a:ln>
        </p:spPr>
        <p:txBody>
          <a:bodyPr anchor="ctr" anchorCtr="0"/>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a:r>
              <a:rPr lang="ja-JP" altLang="en-US" sz="3200" dirty="0"/>
              <a:t>③国家公務員宿舎の削減計画</a:t>
            </a:r>
          </a:p>
        </p:txBody>
      </p:sp>
      <p:sp>
        <p:nvSpPr>
          <p:cNvPr id="14339" name="Text Box 3">
            <a:extLst>
              <a:ext uri="{FF2B5EF4-FFF2-40B4-BE49-F238E27FC236}">
                <a16:creationId xmlns:a16="http://schemas.microsoft.com/office/drawing/2014/main" id="{A13B1ADA-D9E2-46EC-AE7E-08BDE14417C3}"/>
              </a:ext>
            </a:extLst>
          </p:cNvPr>
          <p:cNvSpPr txBox="1">
            <a:spLocks noChangeArrowheads="1"/>
          </p:cNvSpPr>
          <p:nvPr/>
        </p:nvSpPr>
        <p:spPr bwMode="auto">
          <a:xfrm>
            <a:off x="609600" y="1196975"/>
            <a:ext cx="8077200" cy="914400"/>
          </a:xfrm>
          <a:prstGeom prst="rect">
            <a:avLst/>
          </a:prstGeom>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ja-JP" altLang="en-US" dirty="0"/>
              <a:t>・行政改革推進法（２００６年）　</a:t>
            </a:r>
          </a:p>
          <a:p>
            <a:pPr eaLnBrk="1" hangingPunct="1">
              <a:lnSpc>
                <a:spcPct val="75000"/>
              </a:lnSpc>
              <a:spcBef>
                <a:spcPct val="50000"/>
              </a:spcBef>
              <a:defRPr/>
            </a:pPr>
            <a:r>
              <a:rPr lang="ja-JP" altLang="en-US" dirty="0"/>
              <a:t>　　　→国の資産を約１４０兆円規模で圧縮することを表明</a:t>
            </a:r>
          </a:p>
        </p:txBody>
      </p:sp>
      <p:sp>
        <p:nvSpPr>
          <p:cNvPr id="14340" name="Text Box 4">
            <a:extLst>
              <a:ext uri="{FF2B5EF4-FFF2-40B4-BE49-F238E27FC236}">
                <a16:creationId xmlns:a16="http://schemas.microsoft.com/office/drawing/2014/main" id="{FB842BB4-7B18-47A3-A2F8-0E0FAF91CA76}"/>
              </a:ext>
            </a:extLst>
          </p:cNvPr>
          <p:cNvSpPr txBox="1">
            <a:spLocks noChangeArrowheads="1"/>
          </p:cNvSpPr>
          <p:nvPr/>
        </p:nvSpPr>
        <p:spPr bwMode="auto">
          <a:xfrm>
            <a:off x="601663" y="2617788"/>
            <a:ext cx="8066087" cy="2216150"/>
          </a:xfrm>
          <a:prstGeom prst="rect">
            <a:avLst/>
          </a:prstGeom>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ja-JP" altLang="en-US" dirty="0"/>
              <a:t>・国家公務員宿舎の移転・跡地利用に関する有識者会議　</a:t>
            </a:r>
          </a:p>
          <a:p>
            <a:pPr eaLnBrk="1" hangingPunct="1">
              <a:lnSpc>
                <a:spcPct val="75000"/>
              </a:lnSpc>
              <a:spcBef>
                <a:spcPct val="50000"/>
              </a:spcBef>
              <a:defRPr/>
            </a:pPr>
            <a:r>
              <a:rPr lang="ja-JP" altLang="en-US" dirty="0"/>
              <a:t>　→東京２３区内の国家公務員宿舎の集約化・跡地売却検討</a:t>
            </a:r>
          </a:p>
          <a:p>
            <a:pPr eaLnBrk="1" hangingPunct="1">
              <a:lnSpc>
                <a:spcPct val="75000"/>
              </a:lnSpc>
              <a:spcBef>
                <a:spcPct val="50000"/>
              </a:spcBef>
              <a:defRPr/>
            </a:pPr>
            <a:r>
              <a:rPr lang="ja-JP" altLang="en-US" dirty="0"/>
              <a:t>　　　　　　　　　　　　　　　　　　↓</a:t>
            </a:r>
          </a:p>
          <a:p>
            <a:pPr eaLnBrk="1" hangingPunct="1">
              <a:lnSpc>
                <a:spcPct val="75000"/>
              </a:lnSpc>
              <a:spcBef>
                <a:spcPct val="50000"/>
              </a:spcBef>
              <a:defRPr/>
            </a:pPr>
            <a:r>
              <a:rPr lang="ja-JP" altLang="en-US" dirty="0"/>
              <a:t>　　　「</a:t>
            </a:r>
            <a:r>
              <a:rPr lang="ja-JP" altLang="en-US" dirty="0">
                <a:solidFill>
                  <a:srgbClr val="FF0000"/>
                </a:solidFill>
              </a:rPr>
              <a:t>東京２３区内</a:t>
            </a:r>
            <a:r>
              <a:rPr lang="ja-JP" altLang="en-US" dirty="0"/>
              <a:t>に所在する国家公務員の移転・再配置と</a:t>
            </a:r>
          </a:p>
          <a:p>
            <a:pPr eaLnBrk="1" hangingPunct="1">
              <a:lnSpc>
                <a:spcPct val="50000"/>
              </a:lnSpc>
              <a:spcBef>
                <a:spcPct val="50000"/>
              </a:spcBef>
              <a:defRPr/>
            </a:pPr>
            <a:r>
              <a:rPr lang="ja-JP" altLang="en-US" dirty="0"/>
              <a:t>　　　  跡地利用に関する報告書」（２００６年）</a:t>
            </a:r>
          </a:p>
        </p:txBody>
      </p:sp>
      <p:sp>
        <p:nvSpPr>
          <p:cNvPr id="14341" name="Text Box 5">
            <a:extLst>
              <a:ext uri="{FF2B5EF4-FFF2-40B4-BE49-F238E27FC236}">
                <a16:creationId xmlns:a16="http://schemas.microsoft.com/office/drawing/2014/main" id="{32980B0E-B30D-4BE9-8AD2-A1AECE58883B}"/>
              </a:ext>
            </a:extLst>
          </p:cNvPr>
          <p:cNvSpPr txBox="1">
            <a:spLocks noChangeArrowheads="1"/>
          </p:cNvSpPr>
          <p:nvPr/>
        </p:nvSpPr>
        <p:spPr bwMode="auto">
          <a:xfrm>
            <a:off x="609600" y="5373688"/>
            <a:ext cx="8066088" cy="830262"/>
          </a:xfrm>
          <a:prstGeom prst="rect">
            <a:avLst/>
          </a:prstGeom>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ja-JP" altLang="en-US" dirty="0"/>
              <a:t>・「東京２３区内の庁舎及び</a:t>
            </a:r>
            <a:r>
              <a:rPr lang="ja-JP" altLang="en-US" dirty="0">
                <a:solidFill>
                  <a:srgbClr val="FF0000"/>
                </a:solidFill>
              </a:rPr>
              <a:t>２３区外</a:t>
            </a:r>
            <a:r>
              <a:rPr lang="ja-JP" altLang="en-US" dirty="0"/>
              <a:t>の宿舎の売却・有効活用に関する報告書」（２００７年）</a:t>
            </a:r>
          </a:p>
        </p:txBody>
      </p:sp>
      <p:sp>
        <p:nvSpPr>
          <p:cNvPr id="12295" name="スライド番号プレースホルダー 1">
            <a:extLst>
              <a:ext uri="{FF2B5EF4-FFF2-40B4-BE49-F238E27FC236}">
                <a16:creationId xmlns:a16="http://schemas.microsoft.com/office/drawing/2014/main" id="{4E11906E-3D7F-40F9-8C4D-9D0ADD8A6D7E}"/>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5A6E6BAA-03CE-4F86-B2C9-B7937F6AF1A9}" type="slidenum">
              <a:rPr lang="en-US" altLang="ja-JP" sz="1200">
                <a:solidFill>
                  <a:srgbClr val="898989"/>
                </a:solidFill>
              </a:rPr>
              <a:pPr/>
              <a:t>17</a:t>
            </a:fld>
            <a:endParaRPr lang="en-US" altLang="ja-JP" sz="1200" dirty="0">
              <a:solidFill>
                <a:srgbClr val="898989"/>
              </a:solidFill>
            </a:endParaRPr>
          </a:p>
        </p:txBody>
      </p:sp>
      <p:sp>
        <p:nvSpPr>
          <p:cNvPr id="2" name="テキスト ボックス 1">
            <a:extLst>
              <a:ext uri="{FF2B5EF4-FFF2-40B4-BE49-F238E27FC236}">
                <a16:creationId xmlns:a16="http://schemas.microsoft.com/office/drawing/2014/main" id="{C3175533-F0FA-A065-8490-C16A2D4258E5}"/>
              </a:ext>
            </a:extLst>
          </p:cNvPr>
          <p:cNvSpPr txBox="1"/>
          <p:nvPr/>
        </p:nvSpPr>
        <p:spPr>
          <a:xfrm>
            <a:off x="7596336" y="119261"/>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CCC9BF0F-C598-4FD7-B98B-BD070BD96429}"/>
              </a:ext>
            </a:extLst>
          </p:cNvPr>
          <p:cNvSpPr txBox="1">
            <a:spLocks noChangeArrowheads="1"/>
          </p:cNvSpPr>
          <p:nvPr/>
        </p:nvSpPr>
        <p:spPr bwMode="auto">
          <a:xfrm>
            <a:off x="304801" y="366713"/>
            <a:ext cx="2386012" cy="4619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ct val="50000"/>
              </a:spcBef>
              <a:defRPr/>
            </a:pPr>
            <a:r>
              <a:rPr lang="ja-JP" altLang="en-US" dirty="0"/>
              <a:t>削減計画の推移</a:t>
            </a:r>
          </a:p>
        </p:txBody>
      </p:sp>
      <p:sp>
        <p:nvSpPr>
          <p:cNvPr id="14339" name="Text Box 3">
            <a:extLst>
              <a:ext uri="{FF2B5EF4-FFF2-40B4-BE49-F238E27FC236}">
                <a16:creationId xmlns:a16="http://schemas.microsoft.com/office/drawing/2014/main" id="{72EDA6D7-2D5C-4071-9D08-A2BCBD2D4845}"/>
              </a:ext>
            </a:extLst>
          </p:cNvPr>
          <p:cNvSpPr txBox="1">
            <a:spLocks noChangeArrowheads="1"/>
          </p:cNvSpPr>
          <p:nvPr/>
        </p:nvSpPr>
        <p:spPr bwMode="auto">
          <a:xfrm>
            <a:off x="527248" y="919163"/>
            <a:ext cx="8077200" cy="5540375"/>
          </a:xfrm>
          <a:prstGeom prst="rect">
            <a:avLst/>
          </a:prstGeom>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en-US" altLang="ja-JP" dirty="0"/>
              <a:t>2009</a:t>
            </a:r>
            <a:r>
              <a:rPr lang="ja-JP" altLang="en-US" dirty="0"/>
              <a:t>年　行政刷新会議　（</a:t>
            </a:r>
            <a:r>
              <a:rPr lang="ja-JP" altLang="en-US" dirty="0">
                <a:solidFill>
                  <a:srgbClr val="00B050"/>
                </a:solidFill>
              </a:rPr>
              <a:t>事業仕分け</a:t>
            </a:r>
            <a:r>
              <a:rPr lang="ja-JP" altLang="en-US" dirty="0"/>
              <a:t>）</a:t>
            </a:r>
            <a:endParaRPr lang="en-US" altLang="ja-JP" dirty="0"/>
          </a:p>
          <a:p>
            <a:pPr eaLnBrk="1" hangingPunct="1">
              <a:spcBef>
                <a:spcPct val="50000"/>
              </a:spcBef>
              <a:defRPr/>
            </a:pPr>
            <a:r>
              <a:rPr lang="ja-JP" altLang="en-US" dirty="0"/>
              <a:t>　　公務員宿舎のあり方について速やかに検討</a:t>
            </a:r>
            <a:endParaRPr lang="en-US" altLang="ja-JP" dirty="0"/>
          </a:p>
          <a:p>
            <a:pPr eaLnBrk="1" hangingPunct="1">
              <a:spcBef>
                <a:spcPct val="50000"/>
              </a:spcBef>
              <a:defRPr/>
            </a:pPr>
            <a:r>
              <a:rPr lang="ja-JP" altLang="en-US" dirty="0"/>
              <a:t>　　それまでの間、事業を凍結</a:t>
            </a:r>
            <a:endParaRPr lang="en-US" altLang="ja-JP" dirty="0"/>
          </a:p>
          <a:p>
            <a:pPr eaLnBrk="1" hangingPunct="1">
              <a:lnSpc>
                <a:spcPct val="75000"/>
              </a:lnSpc>
              <a:spcBef>
                <a:spcPct val="50000"/>
              </a:spcBef>
              <a:defRPr/>
            </a:pPr>
            <a:r>
              <a:rPr lang="en-US" altLang="ja-JP" dirty="0"/>
              <a:t>2010</a:t>
            </a:r>
            <a:r>
              <a:rPr lang="ja-JP" altLang="en-US" dirty="0"/>
              <a:t>年　国有財産行政における</a:t>
            </a:r>
            <a:r>
              <a:rPr lang="en-US" altLang="ja-JP" dirty="0"/>
              <a:t>PRE</a:t>
            </a:r>
            <a:r>
              <a:rPr lang="ja-JP" altLang="en-US" dirty="0"/>
              <a:t>戦略公表</a:t>
            </a:r>
            <a:r>
              <a:rPr lang="ja-JP" altLang="en-US" dirty="0">
                <a:solidFill>
                  <a:srgbClr val="00B050"/>
                </a:solidFill>
              </a:rPr>
              <a:t>（国有財産全体の最適化戦略）</a:t>
            </a:r>
            <a:endParaRPr lang="en-US" altLang="ja-JP" dirty="0">
              <a:solidFill>
                <a:srgbClr val="00B050"/>
              </a:solidFill>
            </a:endParaRPr>
          </a:p>
          <a:p>
            <a:pPr eaLnBrk="1" hangingPunct="1">
              <a:lnSpc>
                <a:spcPct val="75000"/>
              </a:lnSpc>
              <a:spcBef>
                <a:spcPct val="50000"/>
              </a:spcBef>
              <a:defRPr/>
            </a:pPr>
            <a:r>
              <a:rPr lang="ja-JP" altLang="en-US" dirty="0"/>
              <a:t>　　凍結事業のうち、朝霞住宅の事業再開を決定</a:t>
            </a:r>
            <a:endParaRPr lang="en-US" altLang="ja-JP" dirty="0"/>
          </a:p>
          <a:p>
            <a:pPr eaLnBrk="1" hangingPunct="1">
              <a:lnSpc>
                <a:spcPct val="75000"/>
              </a:lnSpc>
              <a:spcBef>
                <a:spcPct val="50000"/>
              </a:spcBef>
              <a:defRPr/>
            </a:pPr>
            <a:endParaRPr lang="en-US" altLang="ja-JP" dirty="0"/>
          </a:p>
          <a:p>
            <a:pPr eaLnBrk="1" hangingPunct="1">
              <a:lnSpc>
                <a:spcPct val="75000"/>
              </a:lnSpc>
              <a:spcBef>
                <a:spcPct val="50000"/>
              </a:spcBef>
              <a:defRPr/>
            </a:pPr>
            <a:r>
              <a:rPr lang="ja-JP" altLang="en-US" dirty="0"/>
              <a:t>　　マスコミ等による批判を受けて、朝霞住宅の事業再凍結</a:t>
            </a:r>
            <a:endParaRPr lang="en-US" altLang="ja-JP" dirty="0"/>
          </a:p>
          <a:p>
            <a:pPr algn="ctr" eaLnBrk="1" hangingPunct="1">
              <a:lnSpc>
                <a:spcPct val="75000"/>
              </a:lnSpc>
              <a:spcBef>
                <a:spcPct val="50000"/>
              </a:spcBef>
              <a:defRPr/>
            </a:pPr>
            <a:r>
              <a:rPr lang="ja-JP" altLang="en-US" dirty="0"/>
              <a:t>（</a:t>
            </a:r>
            <a:r>
              <a:rPr lang="en-US" altLang="ja-JP" dirty="0"/>
              <a:t>2011</a:t>
            </a:r>
            <a:r>
              <a:rPr lang="ja-JP" altLang="en-US" dirty="0"/>
              <a:t>年</a:t>
            </a:r>
            <a:r>
              <a:rPr lang="en-US" altLang="ja-JP" dirty="0"/>
              <a:t>10</a:t>
            </a:r>
            <a:r>
              <a:rPr lang="ja-JP" altLang="en-US" dirty="0"/>
              <a:t>月）</a:t>
            </a:r>
            <a:endParaRPr lang="en-US" altLang="ja-JP" dirty="0"/>
          </a:p>
          <a:p>
            <a:pPr eaLnBrk="1" hangingPunct="1">
              <a:lnSpc>
                <a:spcPct val="75000"/>
              </a:lnSpc>
              <a:spcBef>
                <a:spcPct val="50000"/>
              </a:spcBef>
              <a:defRPr/>
            </a:pPr>
            <a:endParaRPr lang="en-US" altLang="ja-JP" dirty="0"/>
          </a:p>
          <a:p>
            <a:pPr eaLnBrk="1" hangingPunct="1">
              <a:lnSpc>
                <a:spcPct val="75000"/>
              </a:lnSpc>
              <a:spcBef>
                <a:spcPct val="50000"/>
              </a:spcBef>
              <a:defRPr/>
            </a:pPr>
            <a:r>
              <a:rPr lang="ja-JP" altLang="en-US" dirty="0"/>
              <a:t>　　有識者会議をうけて「国家公務員宿舎の削減計画」策定</a:t>
            </a:r>
            <a:endParaRPr lang="en-US" altLang="ja-JP" dirty="0"/>
          </a:p>
          <a:p>
            <a:pPr algn="ctr" eaLnBrk="1" hangingPunct="1">
              <a:lnSpc>
                <a:spcPct val="75000"/>
              </a:lnSpc>
              <a:spcBef>
                <a:spcPct val="50000"/>
              </a:spcBef>
              <a:defRPr/>
            </a:pPr>
            <a:r>
              <a:rPr lang="ja-JP" altLang="en-US" dirty="0"/>
              <a:t>（</a:t>
            </a:r>
            <a:r>
              <a:rPr lang="en-US" altLang="ja-JP" dirty="0"/>
              <a:t>2012</a:t>
            </a:r>
            <a:r>
              <a:rPr lang="ja-JP" altLang="en-US" dirty="0"/>
              <a:t>年</a:t>
            </a:r>
            <a:r>
              <a:rPr lang="en-US" altLang="ja-JP" dirty="0"/>
              <a:t>12</a:t>
            </a:r>
            <a:r>
              <a:rPr lang="ja-JP" altLang="en-US" dirty="0"/>
              <a:t>月）</a:t>
            </a:r>
            <a:endParaRPr lang="en-US" altLang="ja-JP" dirty="0"/>
          </a:p>
        </p:txBody>
      </p:sp>
      <p:sp>
        <p:nvSpPr>
          <p:cNvPr id="2" name="下矢印 1">
            <a:extLst>
              <a:ext uri="{FF2B5EF4-FFF2-40B4-BE49-F238E27FC236}">
                <a16:creationId xmlns:a16="http://schemas.microsoft.com/office/drawing/2014/main" id="{FE1739F4-038C-41F3-855D-9E104889DE0B}"/>
              </a:ext>
            </a:extLst>
          </p:cNvPr>
          <p:cNvSpPr/>
          <p:nvPr/>
        </p:nvSpPr>
        <p:spPr>
          <a:xfrm>
            <a:off x="4383285" y="3689350"/>
            <a:ext cx="365125" cy="431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 name="下矢印 5">
            <a:extLst>
              <a:ext uri="{FF2B5EF4-FFF2-40B4-BE49-F238E27FC236}">
                <a16:creationId xmlns:a16="http://schemas.microsoft.com/office/drawing/2014/main" id="{53737739-BBD3-4088-A734-D62B97696307}"/>
              </a:ext>
            </a:extLst>
          </p:cNvPr>
          <p:cNvSpPr/>
          <p:nvPr/>
        </p:nvSpPr>
        <p:spPr>
          <a:xfrm>
            <a:off x="4384872" y="5038725"/>
            <a:ext cx="363538" cy="431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318" name="テキスト ボックス 2">
            <a:extLst>
              <a:ext uri="{FF2B5EF4-FFF2-40B4-BE49-F238E27FC236}">
                <a16:creationId xmlns:a16="http://schemas.microsoft.com/office/drawing/2014/main" id="{7E8AEBBD-9B2C-4B92-B6D4-4A5F81E7F3D7}"/>
              </a:ext>
            </a:extLst>
          </p:cNvPr>
          <p:cNvSpPr txBox="1">
            <a:spLocks noChangeArrowheads="1"/>
          </p:cNvSpPr>
          <p:nvPr/>
        </p:nvSpPr>
        <p:spPr bwMode="auto">
          <a:xfrm>
            <a:off x="2843808" y="366713"/>
            <a:ext cx="2160588" cy="461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solidFill>
                  <a:srgbClr val="0000CC"/>
                </a:solidFill>
              </a:rPr>
              <a:t>民主党政権下</a:t>
            </a:r>
          </a:p>
        </p:txBody>
      </p:sp>
      <p:sp>
        <p:nvSpPr>
          <p:cNvPr id="13319" name="スライド番号プレースホルダー 2">
            <a:extLst>
              <a:ext uri="{FF2B5EF4-FFF2-40B4-BE49-F238E27FC236}">
                <a16:creationId xmlns:a16="http://schemas.microsoft.com/office/drawing/2014/main" id="{0618191D-0866-4289-B89F-AFEFA7AC00DF}"/>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5F494CA4-D042-461E-9BF5-FEE0055A0BAD}" type="slidenum">
              <a:rPr lang="en-US" altLang="ja-JP" sz="1200">
                <a:solidFill>
                  <a:srgbClr val="898989"/>
                </a:solidFill>
              </a:rPr>
              <a:pPr/>
              <a:t>18</a:t>
            </a:fld>
            <a:endParaRPr lang="en-US" altLang="ja-JP" sz="1200" dirty="0">
              <a:solidFill>
                <a:srgbClr val="898989"/>
              </a:solidFill>
            </a:endParaRPr>
          </a:p>
        </p:txBody>
      </p:sp>
      <p:sp>
        <p:nvSpPr>
          <p:cNvPr id="3" name="テキスト ボックス 2">
            <a:extLst>
              <a:ext uri="{FF2B5EF4-FFF2-40B4-BE49-F238E27FC236}">
                <a16:creationId xmlns:a16="http://schemas.microsoft.com/office/drawing/2014/main" id="{8ED15B5C-BD95-B797-748C-713531138115}"/>
              </a:ext>
            </a:extLst>
          </p:cNvPr>
          <p:cNvSpPr txBox="1"/>
          <p:nvPr/>
        </p:nvSpPr>
        <p:spPr>
          <a:xfrm>
            <a:off x="7596336" y="119261"/>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CCC9BF0F-C598-4FD7-B98B-BD070BD96429}"/>
              </a:ext>
            </a:extLst>
          </p:cNvPr>
          <p:cNvSpPr txBox="1">
            <a:spLocks noChangeArrowheads="1"/>
          </p:cNvSpPr>
          <p:nvPr/>
        </p:nvSpPr>
        <p:spPr bwMode="auto">
          <a:xfrm>
            <a:off x="304801" y="366713"/>
            <a:ext cx="2386012"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ct val="50000"/>
              </a:spcBef>
              <a:defRPr/>
            </a:pPr>
            <a:r>
              <a:rPr lang="ja-JP" altLang="en-US" dirty="0"/>
              <a:t>削減計画の達成</a:t>
            </a:r>
          </a:p>
        </p:txBody>
      </p:sp>
      <p:sp>
        <p:nvSpPr>
          <p:cNvPr id="13319" name="スライド番号プレースホルダー 2">
            <a:extLst>
              <a:ext uri="{FF2B5EF4-FFF2-40B4-BE49-F238E27FC236}">
                <a16:creationId xmlns:a16="http://schemas.microsoft.com/office/drawing/2014/main" id="{0618191D-0866-4289-B89F-AFEFA7AC00DF}"/>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5F494CA4-D042-461E-9BF5-FEE0055A0BAD}" type="slidenum">
              <a:rPr lang="en-US" altLang="ja-JP" sz="1200">
                <a:solidFill>
                  <a:srgbClr val="898989"/>
                </a:solidFill>
              </a:rPr>
              <a:pPr/>
              <a:t>19</a:t>
            </a:fld>
            <a:endParaRPr lang="en-US" altLang="ja-JP" sz="1200" dirty="0">
              <a:solidFill>
                <a:srgbClr val="898989"/>
              </a:solidFill>
            </a:endParaRPr>
          </a:p>
        </p:txBody>
      </p:sp>
      <p:pic>
        <p:nvPicPr>
          <p:cNvPr id="4" name="図 3">
            <a:extLst>
              <a:ext uri="{FF2B5EF4-FFF2-40B4-BE49-F238E27FC236}">
                <a16:creationId xmlns:a16="http://schemas.microsoft.com/office/drawing/2014/main" id="{42F4B28D-9932-414D-BB4E-09A128D8AD63}"/>
              </a:ext>
            </a:extLst>
          </p:cNvPr>
          <p:cNvPicPr>
            <a:picLocks noChangeAspect="1"/>
          </p:cNvPicPr>
          <p:nvPr/>
        </p:nvPicPr>
        <p:blipFill>
          <a:blip r:embed="rId2"/>
          <a:stretch>
            <a:fillRect/>
          </a:stretch>
        </p:blipFill>
        <p:spPr>
          <a:xfrm>
            <a:off x="750953" y="980728"/>
            <a:ext cx="7709479" cy="5431834"/>
          </a:xfrm>
          <a:prstGeom prst="rect">
            <a:avLst/>
          </a:prstGeom>
        </p:spPr>
      </p:pic>
      <p:sp>
        <p:nvSpPr>
          <p:cNvPr id="10" name="正方形/長方形 9">
            <a:extLst>
              <a:ext uri="{FF2B5EF4-FFF2-40B4-BE49-F238E27FC236}">
                <a16:creationId xmlns:a16="http://schemas.microsoft.com/office/drawing/2014/main" id="{D08216C1-725C-4410-931E-1E39D2B0911B}"/>
              </a:ext>
            </a:extLst>
          </p:cNvPr>
          <p:cNvSpPr/>
          <p:nvPr/>
        </p:nvSpPr>
        <p:spPr>
          <a:xfrm>
            <a:off x="4572000" y="6412562"/>
            <a:ext cx="4320480" cy="307777"/>
          </a:xfrm>
          <a:prstGeom prst="rect">
            <a:avLst/>
          </a:prstGeom>
          <a:noFill/>
        </p:spPr>
        <p:txBody>
          <a:bodyPr wrap="square">
            <a:spAutoFit/>
          </a:bodyPr>
          <a:lstStyle/>
          <a:p>
            <a:r>
              <a:rPr lang="ja-JP" altLang="en-US" sz="1400" dirty="0"/>
              <a:t>「</a:t>
            </a:r>
            <a:r>
              <a:rPr lang="zh-TW" altLang="en-US" sz="1400" dirty="0"/>
              <a:t>財政制度等審議会第</a:t>
            </a:r>
            <a:r>
              <a:rPr lang="ja-JP" altLang="en-US" sz="1400" dirty="0"/>
              <a:t>５１</a:t>
            </a:r>
            <a:r>
              <a:rPr lang="zh-TW" altLang="en-US" sz="1400" dirty="0"/>
              <a:t>回国有財産分科会資料</a:t>
            </a:r>
            <a:r>
              <a:rPr lang="ja-JP" altLang="en-US" sz="1400" dirty="0"/>
              <a:t>」より</a:t>
            </a:r>
          </a:p>
        </p:txBody>
      </p:sp>
      <p:sp>
        <p:nvSpPr>
          <p:cNvPr id="2" name="テキスト ボックス 1">
            <a:extLst>
              <a:ext uri="{FF2B5EF4-FFF2-40B4-BE49-F238E27FC236}">
                <a16:creationId xmlns:a16="http://schemas.microsoft.com/office/drawing/2014/main" id="{8B7CAB66-1BED-77A6-9E0D-B5B096F353AC}"/>
              </a:ext>
            </a:extLst>
          </p:cNvPr>
          <p:cNvSpPr txBox="1"/>
          <p:nvPr/>
        </p:nvSpPr>
        <p:spPr>
          <a:xfrm>
            <a:off x="7596336" y="119261"/>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Tree>
    <p:extLst>
      <p:ext uri="{BB962C8B-B14F-4D97-AF65-F5344CB8AC3E}">
        <p14:creationId xmlns:p14="http://schemas.microsoft.com/office/powerpoint/2010/main" val="18743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サブタイトル 2">
            <a:extLst>
              <a:ext uri="{FF2B5EF4-FFF2-40B4-BE49-F238E27FC236}">
                <a16:creationId xmlns:a16="http://schemas.microsoft.com/office/drawing/2014/main" id="{761A244C-6BB4-4086-B921-E555D2A9D0A9}"/>
              </a:ext>
            </a:extLst>
          </p:cNvPr>
          <p:cNvSpPr>
            <a:spLocks noGrp="1"/>
          </p:cNvSpPr>
          <p:nvPr>
            <p:ph type="subTitle" idx="1"/>
          </p:nvPr>
        </p:nvSpPr>
        <p:spPr>
          <a:xfrm>
            <a:off x="609600" y="188640"/>
            <a:ext cx="8282880" cy="6669360"/>
          </a:xfrm>
        </p:spPr>
        <p:txBody>
          <a:bodyPr/>
          <a:lstStyle/>
          <a:p>
            <a:pPr algn="l"/>
            <a:r>
              <a:rPr lang="ja-JP" altLang="en-US" sz="4000" dirty="0">
                <a:solidFill>
                  <a:schemeClr val="tx1"/>
                </a:solidFill>
                <a:latin typeface="UD デジタル 教科書体 NP-R" panose="02020400000000000000" pitchFamily="18" charset="-128"/>
                <a:ea typeface="UD デジタル 教科書体 NP-R" panose="02020400000000000000" pitchFamily="18" charset="-128"/>
              </a:rPr>
              <a:t>＜制度学習＞</a:t>
            </a:r>
            <a:endParaRPr lang="en-US" altLang="ja-JP" sz="4000"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ja-JP" altLang="en-US" sz="4000" dirty="0">
                <a:solidFill>
                  <a:schemeClr val="tx1"/>
                </a:solidFill>
                <a:latin typeface="UD デジタル 教科書体 NP-R" panose="02020400000000000000" pitchFamily="18" charset="-128"/>
                <a:ea typeface="UD デジタル 教科書体 NP-R" panose="02020400000000000000" pitchFamily="18" charset="-128"/>
              </a:rPr>
              <a:t>①　</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公務員宿舎とは</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②　宿舎をめぐる状況・ﾘﾉﾍﾞｰｼｮﾝ</a:t>
            </a:r>
          </a:p>
          <a:p>
            <a:pPr algn="l"/>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③　公務員宿舎の削減計画（平成</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23</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年～）</a:t>
            </a:r>
          </a:p>
          <a:p>
            <a:pPr algn="l"/>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④　公務員宿舎使用料（平成</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23</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年～）</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⑤　公務員宿舎の新設</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algn="l"/>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algn="l"/>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＜議案の補足＞</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⑥再任用アンケート、⑦バリアフリー</a:t>
            </a:r>
          </a:p>
          <a:p>
            <a:pPr algn="l"/>
            <a:endParaRPr lang="ja-JP" altLang="en-US" sz="4000" dirty="0">
              <a:solidFill>
                <a:schemeClr val="tx1"/>
              </a:solidFill>
            </a:endParaRPr>
          </a:p>
        </p:txBody>
      </p:sp>
      <p:sp>
        <p:nvSpPr>
          <p:cNvPr id="3076" name="スライド番号プレースホルダー 2">
            <a:extLst>
              <a:ext uri="{FF2B5EF4-FFF2-40B4-BE49-F238E27FC236}">
                <a16:creationId xmlns:a16="http://schemas.microsoft.com/office/drawing/2014/main" id="{EAF234F1-1672-4E4E-8C8A-E7C7F849C234}"/>
              </a:ext>
            </a:extLst>
          </p:cNvPr>
          <p:cNvSpPr>
            <a:spLocks noGrp="1"/>
          </p:cNvSpPr>
          <p:nvPr>
            <p:ph type="sldNum" sz="quarter" idx="12"/>
          </p:nvPr>
        </p:nvSpPr>
        <p:spPr bwMode="auto">
          <a:xfrm>
            <a:off x="7010400" y="650017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F7223031-C2AD-4BB5-9AA9-2C13ACE78404}" type="slidenum">
              <a:rPr lang="en-US" altLang="ja-JP" sz="1200">
                <a:solidFill>
                  <a:srgbClr val="898989"/>
                </a:solidFill>
              </a:rPr>
              <a:pPr/>
              <a:t>2</a:t>
            </a:fld>
            <a:endParaRPr lang="en-US" altLang="ja-JP" sz="1200">
              <a:solidFill>
                <a:srgbClr val="898989"/>
              </a:solidFill>
            </a:endParaRPr>
          </a:p>
        </p:txBody>
      </p:sp>
      <p:sp>
        <p:nvSpPr>
          <p:cNvPr id="4" name="テキスト ボックス 3">
            <a:extLst>
              <a:ext uri="{FF2B5EF4-FFF2-40B4-BE49-F238E27FC236}">
                <a16:creationId xmlns:a16="http://schemas.microsoft.com/office/drawing/2014/main" id="{D40E0D50-F908-B06B-507D-A76483364B17}"/>
              </a:ext>
            </a:extLst>
          </p:cNvPr>
          <p:cNvSpPr txBox="1"/>
          <p:nvPr/>
        </p:nvSpPr>
        <p:spPr>
          <a:xfrm>
            <a:off x="1259632" y="4149080"/>
            <a:ext cx="3754482" cy="830997"/>
          </a:xfrm>
          <a:prstGeom prst="rect">
            <a:avLst/>
          </a:prstGeom>
          <a:solidFill>
            <a:srgbClr val="FFFF00"/>
          </a:solidFill>
        </p:spPr>
        <p:txBody>
          <a:bodyPr wrap="square" rtlCol="0">
            <a:spAutoFit/>
          </a:bodyPr>
          <a:lstStyle/>
          <a:p>
            <a:r>
              <a:rPr kumimoji="1" lang="ja-JP" altLang="en-US" dirty="0"/>
              <a:t>豆知識１：宿舎の売却</a:t>
            </a:r>
            <a:endParaRPr lang="en-US" altLang="ja-JP" dirty="0"/>
          </a:p>
          <a:p>
            <a:r>
              <a:rPr kumimoji="1" lang="ja-JP" altLang="en-US" dirty="0"/>
              <a:t>豆知識２：入居中のﾄﾗﾌﾞﾙ</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243260" y="188640"/>
            <a:ext cx="8649220" cy="3989242"/>
          </a:xfrm>
          <a:prstGeom prst="rect">
            <a:avLst/>
          </a:prstGeom>
          <a:solidFill>
            <a:schemeClr val="bg1"/>
          </a:solidFill>
          <a:ln w="12700">
            <a:noFill/>
            <a:miter lim="800000"/>
            <a:headEnd/>
            <a:tailEnd/>
          </a:ln>
        </p:spPr>
        <p:txBody>
          <a:bodyPr wrap="none" rtlCol="0" anchor="ctr"/>
          <a:lstStyle/>
          <a:p>
            <a:pPr algn="ctr" eaLnBrk="1" hangingPunct="1">
              <a:spcBef>
                <a:spcPct val="0"/>
              </a:spcBef>
              <a:buFontTx/>
              <a:buNone/>
            </a:pPr>
            <a:endParaRPr kumimoji="1" lang="ja-JP" altLang="en-US" sz="2400" dirty="0">
              <a:solidFill>
                <a:srgbClr val="0000CC"/>
              </a:solidFill>
              <a:latin typeface="Times New Roman" panose="02020603050405020304" pitchFamily="18" charset="0"/>
            </a:endParaRPr>
          </a:p>
        </p:txBody>
      </p:sp>
      <p:sp>
        <p:nvSpPr>
          <p:cNvPr id="14341" name="スライド番号プレースホルダー 1">
            <a:extLst>
              <a:ext uri="{FF2B5EF4-FFF2-40B4-BE49-F238E27FC236}">
                <a16:creationId xmlns:a16="http://schemas.microsoft.com/office/drawing/2014/main" id="{F9DA5D66-41A9-4AFD-974D-1AA866EE8BEF}"/>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3FBE62B2-CCB8-449C-948F-D9D454EF90D2}" type="slidenum">
              <a:rPr lang="en-US" altLang="ja-JP" sz="1200">
                <a:solidFill>
                  <a:srgbClr val="898989"/>
                </a:solidFill>
              </a:rPr>
              <a:pPr/>
              <a:t>20</a:t>
            </a:fld>
            <a:endParaRPr lang="en-US" altLang="ja-JP" sz="1200">
              <a:solidFill>
                <a:srgbClr val="898989"/>
              </a:solidFill>
            </a:endParaRPr>
          </a:p>
        </p:txBody>
      </p:sp>
      <p:pic>
        <p:nvPicPr>
          <p:cNvPr id="7" name="図 6">
            <a:extLst>
              <a:ext uri="{FF2B5EF4-FFF2-40B4-BE49-F238E27FC236}">
                <a16:creationId xmlns:a16="http://schemas.microsoft.com/office/drawing/2014/main" id="{3CA91A78-4658-4658-AE39-697CA45F4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548680"/>
            <a:ext cx="6912768" cy="3629202"/>
          </a:xfrm>
          <a:prstGeom prst="rect">
            <a:avLst/>
          </a:prstGeom>
        </p:spPr>
      </p:pic>
      <p:sp>
        <p:nvSpPr>
          <p:cNvPr id="8" name="正方形/長方形 1">
            <a:extLst>
              <a:ext uri="{FF2B5EF4-FFF2-40B4-BE49-F238E27FC236}">
                <a16:creationId xmlns:a16="http://schemas.microsoft.com/office/drawing/2014/main" id="{6B6339B4-FAA6-4D7B-BD0D-8279D5C1809A}"/>
              </a:ext>
            </a:extLst>
          </p:cNvPr>
          <p:cNvSpPr>
            <a:spLocks noChangeArrowheads="1"/>
          </p:cNvSpPr>
          <p:nvPr/>
        </p:nvSpPr>
        <p:spPr bwMode="auto">
          <a:xfrm>
            <a:off x="370316" y="4263767"/>
            <a:ext cx="8378148" cy="2477601"/>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sz="1800" b="1" dirty="0">
                <a:latin typeface="HG丸ｺﾞｼｯｸM-PRO" panose="020F0600000000000000" pitchFamily="50" charset="-128"/>
                <a:ea typeface="HG丸ｺﾞｼｯｸM-PRO" panose="020F0600000000000000" pitchFamily="50" charset="-128"/>
              </a:rPr>
              <a:t>頻度高く転居を伴う転勤等をしなくてはならない職員</a:t>
            </a:r>
          </a:p>
          <a:p>
            <a:pPr>
              <a:spcBef>
                <a:spcPts val="600"/>
              </a:spcBef>
            </a:pPr>
            <a:r>
              <a:rPr lang="ja-JP" altLang="en-US" sz="1500" dirty="0">
                <a:latin typeface="HG丸ｺﾞｼｯｸM-PRO" panose="020F0600000000000000" pitchFamily="50" charset="-128"/>
                <a:ea typeface="HG丸ｺﾞｼｯｸM-PRO" panose="020F0600000000000000" pitchFamily="50" charset="-128"/>
              </a:rPr>
              <a:t>  国は公平で均一な行政サービスを全国で提供する必要があり、そのため、国家公務員の勤務地は全国に広く点在している。加えて、不正や癒着の防止、適材適所の人材配置、職務に熟達した能力の高い職員の育成のため、国家公務員は一定の地域に限定されることなく異動を行う必要がある。</a:t>
            </a:r>
            <a:endParaRPr lang="en-US" altLang="ja-JP" sz="1500" dirty="0">
              <a:latin typeface="HG丸ｺﾞｼｯｸM-PRO" panose="020F0600000000000000" pitchFamily="50" charset="-128"/>
              <a:ea typeface="HG丸ｺﾞｼｯｸM-PRO" panose="020F0600000000000000" pitchFamily="50" charset="-128"/>
            </a:endParaRPr>
          </a:p>
          <a:p>
            <a:pPr>
              <a:spcBef>
                <a:spcPts val="600"/>
              </a:spcBef>
            </a:pPr>
            <a:r>
              <a:rPr lang="ja-JP" altLang="en-US" sz="1500" dirty="0">
                <a:latin typeface="HG丸ｺﾞｼｯｸM-PRO" panose="020F0600000000000000" pitchFamily="50" charset="-128"/>
                <a:ea typeface="HG丸ｺﾞｼｯｸM-PRO" panose="020F0600000000000000" pitchFamily="50" charset="-128"/>
              </a:rPr>
              <a:t>　その異動サイクルは比較的短期間であり、これに伴い、転居を伴う転勤も高い頻度で行われることとなる。</a:t>
            </a:r>
            <a:endParaRPr lang="en-US" altLang="ja-JP" sz="1500" dirty="0">
              <a:latin typeface="HG丸ｺﾞｼｯｸM-PRO" panose="020F0600000000000000" pitchFamily="50" charset="-128"/>
              <a:ea typeface="HG丸ｺﾞｼｯｸM-PRO" panose="020F0600000000000000" pitchFamily="50" charset="-128"/>
            </a:endParaRPr>
          </a:p>
          <a:p>
            <a:pPr>
              <a:spcBef>
                <a:spcPts val="600"/>
              </a:spcBef>
            </a:pPr>
            <a:r>
              <a:rPr lang="ja-JP" altLang="en-US" sz="1500" dirty="0">
                <a:latin typeface="HG丸ｺﾞｼｯｸM-PRO" panose="020F0600000000000000" pitchFamily="50" charset="-128"/>
                <a:ea typeface="HG丸ｺﾞｼｯｸM-PRO" panose="020F0600000000000000" pitchFamily="50" charset="-128"/>
              </a:rPr>
              <a:t>　こうした全国規模での異動を円滑に実施するため、これらの職員に対して宿舎を提供することが必要である。</a:t>
            </a:r>
          </a:p>
        </p:txBody>
      </p:sp>
      <p:sp>
        <p:nvSpPr>
          <p:cNvPr id="5" name="テキスト ボックス 4">
            <a:extLst>
              <a:ext uri="{FF2B5EF4-FFF2-40B4-BE49-F238E27FC236}">
                <a16:creationId xmlns:a16="http://schemas.microsoft.com/office/drawing/2014/main" id="{0D312635-B213-463E-83A0-CC5C5CD64DFF}"/>
              </a:ext>
            </a:extLst>
          </p:cNvPr>
          <p:cNvSpPr txBox="1"/>
          <p:nvPr/>
        </p:nvSpPr>
        <p:spPr>
          <a:xfrm>
            <a:off x="323528" y="332656"/>
            <a:ext cx="1764308" cy="461665"/>
          </a:xfrm>
          <a:prstGeom prst="rect">
            <a:avLst/>
          </a:prstGeom>
          <a:noFill/>
          <a:ln w="38100">
            <a:solidFill>
              <a:schemeClr val="tx2">
                <a:lumMod val="75000"/>
              </a:schemeClr>
            </a:solidFill>
          </a:ln>
        </p:spPr>
        <p:txBody>
          <a:bodyPr wrap="square">
            <a:spAutoFit/>
          </a:bodyPr>
          <a:lstStyle/>
          <a:p>
            <a:pPr algn="ctr">
              <a:defRPr/>
            </a:pPr>
            <a:r>
              <a:rPr lang="ja-JP" altLang="en-US" dirty="0">
                <a:latin typeface="HG丸ｺﾞｼｯｸM-PRO" panose="020F0600000000000000" pitchFamily="50" charset="-128"/>
                <a:ea typeface="HG丸ｺﾞｼｯｸM-PRO" panose="020F0600000000000000" pitchFamily="50" charset="-128"/>
              </a:rPr>
              <a:t>五類型とは</a:t>
            </a:r>
          </a:p>
        </p:txBody>
      </p:sp>
      <p:sp>
        <p:nvSpPr>
          <p:cNvPr id="3" name="テキスト ボックス 2">
            <a:extLst>
              <a:ext uri="{FF2B5EF4-FFF2-40B4-BE49-F238E27FC236}">
                <a16:creationId xmlns:a16="http://schemas.microsoft.com/office/drawing/2014/main" id="{2C8F931E-D721-3686-DFAF-AC776CB6C31B}"/>
              </a:ext>
            </a:extLst>
          </p:cNvPr>
          <p:cNvSpPr txBox="1"/>
          <p:nvPr/>
        </p:nvSpPr>
        <p:spPr>
          <a:xfrm>
            <a:off x="7532588" y="255711"/>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92875"/>
            <a:ext cx="2133600" cy="365125"/>
          </a:xfrm>
        </p:spPr>
        <p:txBody>
          <a:bodyPr/>
          <a:lstStyle/>
          <a:p>
            <a:fld id="{F2848374-0A5D-4EE7-B2C1-8DE42FFEF645}" type="slidenum">
              <a:rPr lang="en-US" altLang="ja-JP" smtClean="0"/>
              <a:pPr/>
              <a:t>21</a:t>
            </a:fld>
            <a:endParaRPr lang="en-US" altLang="ja-JP"/>
          </a:p>
        </p:txBody>
      </p:sp>
      <p:sp>
        <p:nvSpPr>
          <p:cNvPr id="3" name="Text Box 2">
            <a:extLst>
              <a:ext uri="{FF2B5EF4-FFF2-40B4-BE49-F238E27FC236}">
                <a16:creationId xmlns:a16="http://schemas.microsoft.com/office/drawing/2014/main" id="{CCC9BF0F-C598-4FD7-B98B-BD070BD96429}"/>
              </a:ext>
            </a:extLst>
          </p:cNvPr>
          <p:cNvSpPr txBox="1">
            <a:spLocks noChangeArrowheads="1"/>
          </p:cNvSpPr>
          <p:nvPr/>
        </p:nvSpPr>
        <p:spPr bwMode="auto">
          <a:xfrm>
            <a:off x="304800" y="366713"/>
            <a:ext cx="6283424"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ct val="50000"/>
              </a:spcBef>
              <a:defRPr/>
            </a:pPr>
            <a:r>
              <a:rPr lang="ja-JP" altLang="en-US" dirty="0"/>
              <a:t>国家公務員宿舎の地域ごとの需給のミスマッチ</a:t>
            </a:r>
          </a:p>
        </p:txBody>
      </p:sp>
      <p:sp>
        <p:nvSpPr>
          <p:cNvPr id="4" name="正方形/長方形 3"/>
          <p:cNvSpPr/>
          <p:nvPr/>
        </p:nvSpPr>
        <p:spPr>
          <a:xfrm>
            <a:off x="467544" y="1196752"/>
            <a:ext cx="8208912" cy="4585871"/>
          </a:xfrm>
          <a:prstGeom prst="rect">
            <a:avLst/>
          </a:prstGeom>
        </p:spPr>
        <p:txBody>
          <a:bodyPr wrap="square">
            <a:spAutoFit/>
          </a:bodyPr>
          <a:lstStyle/>
          <a:p>
            <a:pPr marL="342900" indent="-342900">
              <a:buFont typeface="Arial" panose="020B0604020202020204" pitchFamily="34" charset="0"/>
              <a:buChar char="•"/>
            </a:pPr>
            <a:r>
              <a:rPr lang="ja-JP" altLang="en-US" sz="2800" dirty="0"/>
              <a:t>宿舎削減計画において、主に老朽化や売却収入確保等の観点から廃止宿舎の選定を行ったこと</a:t>
            </a:r>
            <a:endParaRPr lang="en-US" altLang="ja-JP" sz="2800" dirty="0"/>
          </a:p>
          <a:p>
            <a:pPr marL="342900" indent="-342900">
              <a:buFont typeface="Arial" panose="020B0604020202020204" pitchFamily="34" charset="0"/>
              <a:buChar char="•"/>
            </a:pPr>
            <a:r>
              <a:rPr lang="ja-JP" altLang="en-US" sz="2800" dirty="0"/>
              <a:t>近年の行政需要の変化に伴う宿舎需要の変化など</a:t>
            </a:r>
            <a:endParaRPr lang="en-US" altLang="ja-JP" sz="2800" dirty="0"/>
          </a:p>
          <a:p>
            <a:pPr marL="342900" indent="-342900">
              <a:buFont typeface="Arial" panose="020B0604020202020204" pitchFamily="34" charset="0"/>
              <a:buChar char="•"/>
            </a:pPr>
            <a:endParaRPr lang="en-US" altLang="ja-JP" dirty="0"/>
          </a:p>
          <a:p>
            <a:pPr marL="342900" indent="-342900">
              <a:buFont typeface="Arial" panose="020B0604020202020204" pitchFamily="34" charset="0"/>
              <a:buChar char="•"/>
            </a:pPr>
            <a:endParaRPr lang="en-US" altLang="ja-JP" dirty="0"/>
          </a:p>
          <a:p>
            <a:pPr marL="342900" indent="-342900">
              <a:buFont typeface="Arial" panose="020B0604020202020204" pitchFamily="34" charset="0"/>
              <a:buChar char="•"/>
            </a:pPr>
            <a:endParaRPr lang="en-US" altLang="ja-JP" sz="3200" dirty="0"/>
          </a:p>
          <a:p>
            <a:pPr marL="342900" indent="-342900">
              <a:buFont typeface="Wingdings" panose="05000000000000000000" pitchFamily="2" charset="2"/>
              <a:buChar char="Ø"/>
            </a:pPr>
            <a:r>
              <a:rPr lang="ja-JP" altLang="en-US" sz="2800" dirty="0"/>
              <a:t>必要戸数の約</a:t>
            </a:r>
            <a:r>
              <a:rPr lang="en-US" altLang="ja-JP" sz="2800" dirty="0"/>
              <a:t>16.0</a:t>
            </a:r>
            <a:r>
              <a:rPr lang="ja-JP" altLang="en-US" sz="2800" dirty="0"/>
              <a:t>万戸について、全体として同程度の需要が見込まれているが、</a:t>
            </a:r>
            <a:r>
              <a:rPr lang="ja-JP" altLang="en-US" sz="2800" b="1" dirty="0">
                <a:solidFill>
                  <a:srgbClr val="FF0000"/>
                </a:solidFill>
              </a:rPr>
              <a:t>地域ごとにみると需要と供給にミスマッチ（宿舎が不足している地域と、未入居が増加している地域）が発生</a:t>
            </a:r>
            <a:endParaRPr lang="en-US" altLang="ja-JP" sz="2800" b="1" dirty="0">
              <a:solidFill>
                <a:srgbClr val="FF0000"/>
              </a:solidFill>
            </a:endParaRPr>
          </a:p>
          <a:p>
            <a:pPr algn="r"/>
            <a:r>
              <a:rPr lang="ja-JP" altLang="en-US" sz="1600" dirty="0"/>
              <a:t>（</a:t>
            </a:r>
            <a:r>
              <a:rPr lang="zh-TW" altLang="en-US" sz="1600" dirty="0"/>
              <a:t>財政制度等審議会国有財産分科会</a:t>
            </a:r>
            <a:r>
              <a:rPr lang="ja-JP" altLang="en-US" sz="1600" dirty="0"/>
              <a:t>）</a:t>
            </a:r>
          </a:p>
        </p:txBody>
      </p:sp>
      <p:sp>
        <p:nvSpPr>
          <p:cNvPr id="5" name="下矢印 4"/>
          <p:cNvSpPr/>
          <p:nvPr/>
        </p:nvSpPr>
        <p:spPr bwMode="auto">
          <a:xfrm>
            <a:off x="3842556" y="2708920"/>
            <a:ext cx="1377516" cy="878948"/>
          </a:xfrm>
          <a:prstGeom prst="downArrow">
            <a:avLst>
              <a:gd name="adj1" fmla="val 50000"/>
              <a:gd name="adj2" fmla="val 2984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a:solidFill>
              <a:srgbClr val="0000CC"/>
            </a:solidFill>
            <a:miter lim="800000"/>
            <a:headEnd/>
            <a:tailEnd/>
          </a:ln>
        </p:spPr>
        <p:txBody>
          <a:bodyPr wrap="none" rtlCol="0" anchor="ctr"/>
          <a:lstStyle/>
          <a:p>
            <a:pPr algn="ctr" eaLnBrk="1" hangingPunct="1">
              <a:spcBef>
                <a:spcPct val="0"/>
              </a:spcBef>
              <a:buFontTx/>
              <a:buNone/>
            </a:pPr>
            <a:endParaRPr kumimoji="1" lang="ja-JP" altLang="en-US" sz="2400" dirty="0">
              <a:solidFill>
                <a:srgbClr val="0000CC"/>
              </a:solidFill>
              <a:latin typeface="Times New Roman" panose="02020603050405020304" pitchFamily="18" charset="0"/>
            </a:endParaRPr>
          </a:p>
        </p:txBody>
      </p:sp>
    </p:spTree>
    <p:extLst>
      <p:ext uri="{BB962C8B-B14F-4D97-AF65-F5344CB8AC3E}">
        <p14:creationId xmlns:p14="http://schemas.microsoft.com/office/powerpoint/2010/main" val="656959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1746" y="6492875"/>
            <a:ext cx="2133600" cy="365125"/>
          </a:xfrm>
        </p:spPr>
        <p:txBody>
          <a:bodyPr/>
          <a:lstStyle/>
          <a:p>
            <a:fld id="{F2848374-0A5D-4EE7-B2C1-8DE42FFEF645}" type="slidenum">
              <a:rPr lang="en-US" altLang="ja-JP" smtClean="0"/>
              <a:pPr/>
              <a:t>22</a:t>
            </a:fld>
            <a:endParaRPr lang="en-US" altLang="ja-JP"/>
          </a:p>
        </p:txBody>
      </p:sp>
      <p:sp>
        <p:nvSpPr>
          <p:cNvPr id="3" name="正方形/長方形 2"/>
          <p:cNvSpPr/>
          <p:nvPr/>
        </p:nvSpPr>
        <p:spPr>
          <a:xfrm>
            <a:off x="4553339" y="6382960"/>
            <a:ext cx="4320480" cy="307777"/>
          </a:xfrm>
          <a:prstGeom prst="rect">
            <a:avLst/>
          </a:prstGeom>
          <a:noFill/>
        </p:spPr>
        <p:txBody>
          <a:bodyPr wrap="square">
            <a:spAutoFit/>
          </a:bodyPr>
          <a:lstStyle/>
          <a:p>
            <a:r>
              <a:rPr lang="ja-JP" altLang="en-US" sz="1400" dirty="0"/>
              <a:t>「</a:t>
            </a:r>
            <a:r>
              <a:rPr lang="zh-TW" altLang="en-US" sz="1400" dirty="0"/>
              <a:t>財政制度等審議会第</a:t>
            </a:r>
            <a:r>
              <a:rPr lang="ja-JP" altLang="en-US" sz="1400" dirty="0"/>
              <a:t>５８</a:t>
            </a:r>
            <a:r>
              <a:rPr lang="zh-TW" altLang="en-US" sz="1400" dirty="0"/>
              <a:t>回国有財産分科会資料</a:t>
            </a:r>
            <a:r>
              <a:rPr lang="ja-JP" altLang="en-US" sz="1400" dirty="0"/>
              <a:t>」より</a:t>
            </a:r>
          </a:p>
        </p:txBody>
      </p:sp>
      <p:pic>
        <p:nvPicPr>
          <p:cNvPr id="4" name="図 3">
            <a:extLst>
              <a:ext uri="{FF2B5EF4-FFF2-40B4-BE49-F238E27FC236}">
                <a16:creationId xmlns:a16="http://schemas.microsoft.com/office/drawing/2014/main" id="{73EDE042-FC6D-3502-D346-25DA13846A43}"/>
              </a:ext>
            </a:extLst>
          </p:cNvPr>
          <p:cNvPicPr>
            <a:picLocks noChangeAspect="1"/>
          </p:cNvPicPr>
          <p:nvPr/>
        </p:nvPicPr>
        <p:blipFill>
          <a:blip r:embed="rId2"/>
          <a:stretch>
            <a:fillRect/>
          </a:stretch>
        </p:blipFill>
        <p:spPr>
          <a:xfrm>
            <a:off x="539551" y="167263"/>
            <a:ext cx="8140033" cy="6048434"/>
          </a:xfrm>
          <a:prstGeom prst="rect">
            <a:avLst/>
          </a:prstGeom>
        </p:spPr>
      </p:pic>
    </p:spTree>
    <p:extLst>
      <p:ext uri="{BB962C8B-B14F-4D97-AF65-F5344CB8AC3E}">
        <p14:creationId xmlns:p14="http://schemas.microsoft.com/office/powerpoint/2010/main" val="408900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92875"/>
            <a:ext cx="2133600" cy="365125"/>
          </a:xfrm>
        </p:spPr>
        <p:txBody>
          <a:bodyPr/>
          <a:lstStyle/>
          <a:p>
            <a:fld id="{F2848374-0A5D-4EE7-B2C1-8DE42FFEF645}" type="slidenum">
              <a:rPr lang="en-US" altLang="ja-JP" smtClean="0"/>
              <a:pPr/>
              <a:t>23</a:t>
            </a:fld>
            <a:endParaRPr lang="en-US" altLang="ja-JP"/>
          </a:p>
        </p:txBody>
      </p:sp>
      <p:sp>
        <p:nvSpPr>
          <p:cNvPr id="4" name="Text Box 2">
            <a:extLst>
              <a:ext uri="{FF2B5EF4-FFF2-40B4-BE49-F238E27FC236}">
                <a16:creationId xmlns:a16="http://schemas.microsoft.com/office/drawing/2014/main" id="{E4311A52-84DB-4E29-83FA-2CAE937DE9AB}"/>
              </a:ext>
            </a:extLst>
          </p:cNvPr>
          <p:cNvSpPr txBox="1">
            <a:spLocks noChangeArrowheads="1"/>
          </p:cNvSpPr>
          <p:nvPr/>
        </p:nvSpPr>
        <p:spPr bwMode="auto">
          <a:xfrm>
            <a:off x="594604" y="427012"/>
            <a:ext cx="8281292"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dirty="0"/>
              <a:t>＜宿舎貸与の動き＞</a:t>
            </a:r>
            <a:endParaRPr lang="en-US" altLang="ja-JP" dirty="0"/>
          </a:p>
          <a:p>
            <a:pPr eaLnBrk="1" hangingPunct="1">
              <a:spcBef>
                <a:spcPct val="50000"/>
              </a:spcBef>
            </a:pPr>
            <a:r>
              <a:rPr lang="ja-JP" altLang="en-US" dirty="0"/>
              <a:t>　</a:t>
            </a:r>
            <a:r>
              <a:rPr lang="ja-JP" altLang="en-US" dirty="0">
                <a:solidFill>
                  <a:srgbClr val="FF0000"/>
                </a:solidFill>
              </a:rPr>
              <a:t>住戸規格のミスマッチ解消（ソフト面の対応）</a:t>
            </a:r>
            <a:endParaRPr lang="en-US" altLang="ja-JP" dirty="0">
              <a:solidFill>
                <a:srgbClr val="FF0000"/>
              </a:solidFill>
            </a:endParaRPr>
          </a:p>
          <a:p>
            <a:pPr eaLnBrk="1" hangingPunct="1">
              <a:spcBef>
                <a:spcPct val="50000"/>
              </a:spcBef>
            </a:pPr>
            <a:r>
              <a:rPr lang="ja-JP" altLang="en-US" sz="2000" dirty="0"/>
              <a:t>　</a:t>
            </a:r>
            <a:endParaRPr lang="en-US" altLang="ja-JP" sz="2000" dirty="0"/>
          </a:p>
          <a:p>
            <a:pPr eaLnBrk="1" hangingPunct="1">
              <a:spcBef>
                <a:spcPct val="50000"/>
              </a:spcBef>
            </a:pPr>
            <a:endParaRPr lang="en-US" altLang="ja-JP" sz="2000" dirty="0"/>
          </a:p>
          <a:p>
            <a:pPr eaLnBrk="1" hangingPunct="1">
              <a:spcBef>
                <a:spcPct val="50000"/>
              </a:spcBef>
            </a:pPr>
            <a:endParaRPr lang="en-US" altLang="ja-JP" dirty="0"/>
          </a:p>
          <a:p>
            <a:pPr eaLnBrk="1" hangingPunct="1">
              <a:spcBef>
                <a:spcPct val="50000"/>
              </a:spcBef>
            </a:pPr>
            <a:r>
              <a:rPr lang="zh-TW" altLang="en-US" sz="2200" dirty="0"/>
              <a:t>財政制度等審議会第４９回国有財産分科会</a:t>
            </a:r>
            <a:r>
              <a:rPr lang="ja-JP" altLang="en-US" sz="2200" dirty="0"/>
              <a:t>（</a:t>
            </a:r>
            <a:r>
              <a:rPr lang="en-US" altLang="zh-TW" sz="2200" dirty="0"/>
              <a:t>2020</a:t>
            </a:r>
            <a:r>
              <a:rPr lang="zh-TW" altLang="en-US" sz="2200" dirty="0"/>
              <a:t>年</a:t>
            </a:r>
            <a:r>
              <a:rPr lang="en-US" altLang="zh-TW" sz="2200" dirty="0"/>
              <a:t>6</a:t>
            </a:r>
            <a:r>
              <a:rPr lang="zh-TW" altLang="en-US" sz="2200" dirty="0"/>
              <a:t>月</a:t>
            </a:r>
            <a:r>
              <a:rPr lang="en-US" altLang="zh-TW" sz="2200" dirty="0"/>
              <a:t>8</a:t>
            </a:r>
            <a:r>
              <a:rPr lang="zh-TW" altLang="en-US" sz="2200" dirty="0"/>
              <a:t>～</a:t>
            </a:r>
            <a:r>
              <a:rPr lang="en-US" altLang="zh-TW" sz="2200" dirty="0"/>
              <a:t>12</a:t>
            </a:r>
            <a:r>
              <a:rPr lang="zh-TW" altLang="en-US" sz="2200" dirty="0"/>
              <a:t>日</a:t>
            </a:r>
            <a:r>
              <a:rPr lang="ja-JP" altLang="en-US" sz="2200" dirty="0"/>
              <a:t>）　</a:t>
            </a:r>
            <a:endParaRPr lang="zh-TW" altLang="en-US" sz="2200" dirty="0"/>
          </a:p>
        </p:txBody>
      </p:sp>
      <p:sp>
        <p:nvSpPr>
          <p:cNvPr id="7" name="フローチャート : 書類 6"/>
          <p:cNvSpPr/>
          <p:nvPr/>
        </p:nvSpPr>
        <p:spPr bwMode="auto">
          <a:xfrm>
            <a:off x="971600" y="1457077"/>
            <a:ext cx="6336704" cy="891803"/>
          </a:xfrm>
          <a:prstGeom prst="flowChartDocument">
            <a:avLst/>
          </a:prstGeom>
          <a:solidFill>
            <a:schemeClr val="bg1"/>
          </a:solidFill>
          <a:ln w="12700">
            <a:solidFill>
              <a:srgbClr val="0000CC"/>
            </a:solidFill>
            <a:miter lim="800000"/>
            <a:headEnd/>
            <a:tailEnd/>
          </a:ln>
        </p:spPr>
        <p:txBody>
          <a:bodyPr wrap="none" rtlCol="0" anchor="ctr"/>
          <a:lstStyle/>
          <a:p>
            <a:pPr eaLnBrk="1" hangingPunct="1"/>
            <a:r>
              <a:rPr lang="en-US" altLang="ja-JP" sz="1800" dirty="0"/>
              <a:t>2019</a:t>
            </a:r>
            <a:r>
              <a:rPr lang="ja-JP" altLang="en-US" sz="1800" dirty="0"/>
              <a:t>年</a:t>
            </a:r>
            <a:r>
              <a:rPr lang="en-US" altLang="ja-JP" sz="1800" dirty="0"/>
              <a:t>6</a:t>
            </a:r>
            <a:r>
              <a:rPr lang="ja-JP" altLang="en-US" sz="1800" dirty="0"/>
              <a:t>月</a:t>
            </a:r>
            <a:r>
              <a:rPr lang="en-US" altLang="ja-JP" sz="1800" dirty="0"/>
              <a:t>14</a:t>
            </a:r>
            <a:r>
              <a:rPr lang="ja-JP" altLang="en-US" sz="1800" dirty="0"/>
              <a:t>日　今後の国有財産の管理処分のあり方について</a:t>
            </a:r>
            <a:endParaRPr lang="en-US" altLang="ja-JP" sz="1800" dirty="0"/>
          </a:p>
          <a:p>
            <a:pPr eaLnBrk="1" hangingPunct="1"/>
            <a:r>
              <a:rPr lang="ja-JP" altLang="en-US" sz="1400" dirty="0"/>
              <a:t>　　　　　　　　　　　　　　</a:t>
            </a:r>
            <a:r>
              <a:rPr lang="ja-JP" altLang="en-US" sz="1600" dirty="0"/>
              <a:t>－国有財産の最適利用に向けて－（答申）</a:t>
            </a:r>
            <a:endParaRPr lang="en-US" altLang="ja-JP" sz="2800" dirty="0"/>
          </a:p>
        </p:txBody>
      </p:sp>
      <p:sp>
        <p:nvSpPr>
          <p:cNvPr id="8" name="下矢印 7"/>
          <p:cNvSpPr/>
          <p:nvPr/>
        </p:nvSpPr>
        <p:spPr bwMode="auto">
          <a:xfrm>
            <a:off x="1217035" y="2492896"/>
            <a:ext cx="2376264" cy="43204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2700">
            <a:solidFill>
              <a:srgbClr val="0000CC"/>
            </a:solidFill>
            <a:miter lim="800000"/>
            <a:headEnd/>
            <a:tailEnd/>
          </a:ln>
        </p:spPr>
        <p:txBody>
          <a:bodyPr wrap="none" rtlCol="0" anchor="ctr"/>
          <a:lstStyle/>
          <a:p>
            <a:pPr algn="ctr" eaLnBrk="1" hangingPunct="1">
              <a:spcBef>
                <a:spcPct val="0"/>
              </a:spcBef>
              <a:buFontTx/>
              <a:buNone/>
            </a:pPr>
            <a:endParaRPr kumimoji="1" lang="ja-JP" altLang="en-US" sz="2400" dirty="0">
              <a:solidFill>
                <a:srgbClr val="0000CC"/>
              </a:solidFill>
              <a:latin typeface="Times New Roman" panose="02020603050405020304" pitchFamily="18" charset="0"/>
            </a:endParaRPr>
          </a:p>
        </p:txBody>
      </p:sp>
      <p:sp>
        <p:nvSpPr>
          <p:cNvPr id="10" name="角丸四角形 9"/>
          <p:cNvSpPr/>
          <p:nvPr/>
        </p:nvSpPr>
        <p:spPr bwMode="auto">
          <a:xfrm>
            <a:off x="611560" y="3427833"/>
            <a:ext cx="7920880" cy="3313535"/>
          </a:xfrm>
          <a:prstGeom prst="roundRect">
            <a:avLst>
              <a:gd name="adj" fmla="val 10405"/>
            </a:avLst>
          </a:prstGeom>
          <a:solidFill>
            <a:schemeClr val="accent3">
              <a:lumMod val="20000"/>
              <a:lumOff val="80000"/>
            </a:schemeClr>
          </a:solidFill>
          <a:ln w="12700">
            <a:solidFill>
              <a:srgbClr val="0000CC"/>
            </a:solidFill>
            <a:miter lim="800000"/>
            <a:headEnd/>
            <a:tailEnd/>
          </a:ln>
        </p:spPr>
        <p:txBody>
          <a:bodyPr wrap="square" tIns="36000" bIns="36000" rtlCol="0" anchor="ctr">
            <a:normAutofit/>
          </a:bodyPr>
          <a:lstStyle/>
          <a:p>
            <a:pPr marL="342900" indent="-342900" eaLnBrk="1" hangingPunct="1">
              <a:buFont typeface="Wingdings" panose="05000000000000000000" pitchFamily="2" charset="2"/>
              <a:buChar char="Ø"/>
            </a:pPr>
            <a:r>
              <a:rPr lang="ja-JP" altLang="en-US" sz="1900" dirty="0"/>
              <a:t>ａ規格（独身用宿舎）が不足していることから、係員クラスの職員の負担軽減のため、</a:t>
            </a:r>
            <a:r>
              <a:rPr lang="ja-JP" altLang="en-US" sz="1900" b="1" dirty="0">
                <a:solidFill>
                  <a:srgbClr val="FF0000"/>
                </a:solidFill>
              </a:rPr>
              <a:t>ａ規格の宿舎については、係員クラスの独身者に優先して貸与可能に　</a:t>
            </a:r>
            <a:r>
              <a:rPr lang="ja-JP" altLang="en-US" sz="1900" dirty="0"/>
              <a:t>（通達）</a:t>
            </a:r>
          </a:p>
          <a:p>
            <a:pPr marL="342900" indent="-342900" eaLnBrk="1" hangingPunct="1">
              <a:buFont typeface="Wingdings" panose="05000000000000000000" pitchFamily="2" charset="2"/>
              <a:buChar char="Ø"/>
            </a:pPr>
            <a:r>
              <a:rPr lang="ja-JP" altLang="en-US" sz="1900" dirty="0" err="1"/>
              <a:t>ｃ</a:t>
            </a:r>
            <a:r>
              <a:rPr lang="ja-JP" altLang="en-US" sz="1900" dirty="0"/>
              <a:t>規格（世帯用宿舎）に余剰が生じていることから、</a:t>
            </a:r>
            <a:r>
              <a:rPr lang="ja-JP" altLang="en-US" sz="1900" b="1" dirty="0">
                <a:solidFill>
                  <a:srgbClr val="FF0000"/>
                </a:solidFill>
              </a:rPr>
              <a:t>既存宿舎の有効活用のため、係員クラスの職員に対して、現行において貸与が可能なａ・ｂ規格に加えて、ｃ規格の宿舎を貸与可能に　</a:t>
            </a:r>
            <a:r>
              <a:rPr lang="ja-JP" altLang="en-US" sz="1900" dirty="0"/>
              <a:t>（省令）</a:t>
            </a:r>
            <a:endParaRPr lang="en-US" altLang="ja-JP" sz="1900" dirty="0"/>
          </a:p>
          <a:p>
            <a:pPr marL="533400" indent="-174625" eaLnBrk="1" hangingPunct="1">
              <a:buFont typeface="Arial" panose="020B0604020202020204" pitchFamily="34" charset="0"/>
              <a:buChar char="•"/>
            </a:pPr>
            <a:r>
              <a:rPr lang="ja-JP" altLang="en-US" sz="1400" dirty="0"/>
              <a:t>既存宿舎の有効活用のため、</a:t>
            </a:r>
            <a:r>
              <a:rPr lang="ja-JP" altLang="en-US" sz="1400" b="1" dirty="0">
                <a:solidFill>
                  <a:srgbClr val="FF0000"/>
                </a:solidFill>
              </a:rPr>
              <a:t>係員クラスの独身職員に</a:t>
            </a:r>
            <a:r>
              <a:rPr lang="ja-JP" altLang="en-US" sz="1400" b="1" dirty="0" err="1">
                <a:solidFill>
                  <a:srgbClr val="FF0000"/>
                </a:solidFill>
              </a:rPr>
              <a:t>ｃ</a:t>
            </a:r>
            <a:r>
              <a:rPr lang="ja-JP" altLang="en-US" sz="1400" b="1" dirty="0">
                <a:solidFill>
                  <a:srgbClr val="FF0000"/>
                </a:solidFill>
              </a:rPr>
              <a:t>規格の宿舎を貸与する際は、宿舎使用料を現行の概ね</a:t>
            </a:r>
            <a:r>
              <a:rPr lang="en-US" altLang="ja-JP" sz="1400" b="1" dirty="0">
                <a:solidFill>
                  <a:srgbClr val="FF0000"/>
                </a:solidFill>
              </a:rPr>
              <a:t>80</a:t>
            </a:r>
            <a:r>
              <a:rPr lang="ja-JP" altLang="en-US" sz="1400" b="1" dirty="0">
                <a:solidFill>
                  <a:srgbClr val="FF0000"/>
                </a:solidFill>
              </a:rPr>
              <a:t>％の水準に軽減（</a:t>
            </a:r>
            <a:r>
              <a:rPr lang="en-US" altLang="ja-JP" sz="1400" b="1" dirty="0">
                <a:solidFill>
                  <a:srgbClr val="FF0000"/>
                </a:solidFill>
              </a:rPr>
              <a:t>2021</a:t>
            </a:r>
            <a:r>
              <a:rPr lang="ja-JP" altLang="en-US" sz="1400" b="1" dirty="0">
                <a:solidFill>
                  <a:srgbClr val="FF0000"/>
                </a:solidFill>
              </a:rPr>
              <a:t>年４月から適用）</a:t>
            </a:r>
            <a:r>
              <a:rPr lang="ja-JP" altLang="en-US" sz="1400" dirty="0"/>
              <a:t>　（省令）</a:t>
            </a:r>
          </a:p>
          <a:p>
            <a:pPr marL="342900" indent="-342900" eaLnBrk="1" hangingPunct="1">
              <a:buFont typeface="Wingdings" panose="05000000000000000000" pitchFamily="2" charset="2"/>
              <a:buChar char="Ø"/>
            </a:pPr>
            <a:r>
              <a:rPr lang="ja-JP" altLang="en-US" sz="1900" dirty="0"/>
              <a:t>扶養義務の有無にかかわらず、</a:t>
            </a:r>
            <a:r>
              <a:rPr lang="ja-JP" altLang="en-US" sz="1900" b="1" dirty="0">
                <a:solidFill>
                  <a:srgbClr val="FF0000"/>
                </a:solidFill>
              </a:rPr>
              <a:t>世帯人員が４人以上の場合に、職務の級に相当する広さより広い規格の世帯用宿舎を貸与可能に　</a:t>
            </a:r>
            <a:r>
              <a:rPr lang="ja-JP" altLang="en-US" sz="1800" dirty="0"/>
              <a:t>（省令）</a:t>
            </a:r>
            <a:endParaRPr lang="en-US" altLang="ja-JP" sz="1200" dirty="0"/>
          </a:p>
        </p:txBody>
      </p:sp>
      <p:sp>
        <p:nvSpPr>
          <p:cNvPr id="3" name="テキスト ボックス 2">
            <a:extLst>
              <a:ext uri="{FF2B5EF4-FFF2-40B4-BE49-F238E27FC236}">
                <a16:creationId xmlns:a16="http://schemas.microsoft.com/office/drawing/2014/main" id="{EA8FFBE2-6441-6D73-5F69-FAD8C4555A05}"/>
              </a:ext>
            </a:extLst>
          </p:cNvPr>
          <p:cNvSpPr txBox="1"/>
          <p:nvPr/>
        </p:nvSpPr>
        <p:spPr>
          <a:xfrm>
            <a:off x="7452320" y="443926"/>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Tree>
    <p:extLst>
      <p:ext uri="{BB962C8B-B14F-4D97-AF65-F5344CB8AC3E}">
        <p14:creationId xmlns:p14="http://schemas.microsoft.com/office/powerpoint/2010/main" val="4536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D3BFEF-3CCE-6899-F52A-2C06B96BBB08}"/>
              </a:ext>
            </a:extLst>
          </p:cNvPr>
          <p:cNvSpPr>
            <a:spLocks noGrp="1"/>
          </p:cNvSpPr>
          <p:nvPr>
            <p:ph type="sldNum" sz="quarter" idx="12"/>
          </p:nvPr>
        </p:nvSpPr>
        <p:spPr/>
        <p:txBody>
          <a:bodyPr/>
          <a:lstStyle/>
          <a:p>
            <a:fld id="{F2848374-0A5D-4EE7-B2C1-8DE42FFEF645}" type="slidenum">
              <a:rPr lang="en-US" altLang="ja-JP" smtClean="0"/>
              <a:pPr/>
              <a:t>24</a:t>
            </a:fld>
            <a:endParaRPr lang="en-US" altLang="ja-JP"/>
          </a:p>
        </p:txBody>
      </p:sp>
      <p:sp>
        <p:nvSpPr>
          <p:cNvPr id="5" name="Text Box 2">
            <a:extLst>
              <a:ext uri="{FF2B5EF4-FFF2-40B4-BE49-F238E27FC236}">
                <a16:creationId xmlns:a16="http://schemas.microsoft.com/office/drawing/2014/main" id="{624BF2B0-62E2-8333-4263-6E724D56C3FF}"/>
              </a:ext>
            </a:extLst>
          </p:cNvPr>
          <p:cNvSpPr txBox="1">
            <a:spLocks noChangeArrowheads="1"/>
          </p:cNvSpPr>
          <p:nvPr/>
        </p:nvSpPr>
        <p:spPr bwMode="auto">
          <a:xfrm>
            <a:off x="329206" y="501651"/>
            <a:ext cx="5394921"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ct val="50000"/>
              </a:spcBef>
              <a:defRPr/>
            </a:pPr>
            <a:r>
              <a:rPr lang="ja-JP" altLang="en-US" dirty="0"/>
              <a:t>ミスマッチ解消に向けた今後の取組み</a:t>
            </a:r>
          </a:p>
        </p:txBody>
      </p:sp>
      <p:sp>
        <p:nvSpPr>
          <p:cNvPr id="6" name="角丸四角形 9">
            <a:extLst>
              <a:ext uri="{FF2B5EF4-FFF2-40B4-BE49-F238E27FC236}">
                <a16:creationId xmlns:a16="http://schemas.microsoft.com/office/drawing/2014/main" id="{7FFDC6AB-D590-7E3B-9FDC-EA06AD24B6EF}"/>
              </a:ext>
            </a:extLst>
          </p:cNvPr>
          <p:cNvSpPr/>
          <p:nvPr/>
        </p:nvSpPr>
        <p:spPr bwMode="auto">
          <a:xfrm>
            <a:off x="765920" y="2473694"/>
            <a:ext cx="7920880" cy="2899522"/>
          </a:xfrm>
          <a:prstGeom prst="roundRect">
            <a:avLst>
              <a:gd name="adj" fmla="val 10405"/>
            </a:avLst>
          </a:prstGeom>
          <a:solidFill>
            <a:schemeClr val="accent3">
              <a:lumMod val="20000"/>
              <a:lumOff val="80000"/>
            </a:schemeClr>
          </a:solidFill>
          <a:ln w="12700">
            <a:solidFill>
              <a:srgbClr val="0000CC"/>
            </a:solidFill>
            <a:miter lim="800000"/>
            <a:headEnd/>
            <a:tailEnd/>
          </a:ln>
        </p:spPr>
        <p:txBody>
          <a:bodyPr wrap="square" tIns="36000" bIns="36000" rtlCol="0" anchor="ctr">
            <a:normAutofit/>
          </a:bodyPr>
          <a:lstStyle/>
          <a:p>
            <a:pPr marL="342900" indent="-342900" eaLnBrk="1" hangingPunct="1">
              <a:buFont typeface="Wingdings" panose="05000000000000000000" pitchFamily="2" charset="2"/>
              <a:buChar char="Ø"/>
            </a:pPr>
            <a:r>
              <a:rPr lang="ja-JP" altLang="en-US" sz="1900" dirty="0"/>
              <a:t>引き続き若手職員を中心とする</a:t>
            </a:r>
            <a:r>
              <a:rPr lang="ja-JP" altLang="en-US" sz="1900" dirty="0">
                <a:solidFill>
                  <a:srgbClr val="FF0000"/>
                </a:solidFill>
              </a:rPr>
              <a:t>独身・単身者向け宿舎の整備</a:t>
            </a:r>
            <a:r>
              <a:rPr lang="ja-JP" altLang="en-US" sz="1900" dirty="0"/>
              <a:t>を優先</a:t>
            </a:r>
          </a:p>
          <a:p>
            <a:pPr marL="342900" indent="-342900" eaLnBrk="1" hangingPunct="1">
              <a:buFont typeface="Wingdings" panose="05000000000000000000" pitchFamily="2" charset="2"/>
              <a:buChar char="Ø"/>
            </a:pPr>
            <a:r>
              <a:rPr lang="ja-JP" altLang="en-US" sz="1900" dirty="0"/>
              <a:t>需給調整の観点から、以下の宿舎については、集約化し、</a:t>
            </a:r>
            <a:r>
              <a:rPr lang="ja-JP" altLang="en-US" sz="1900" dirty="0">
                <a:solidFill>
                  <a:srgbClr val="FF0000"/>
                </a:solidFill>
              </a:rPr>
              <a:t>建替え</a:t>
            </a:r>
            <a:r>
              <a:rPr lang="ja-JP" altLang="en-US" sz="1900" dirty="0"/>
              <a:t>を</a:t>
            </a:r>
            <a:endParaRPr lang="en-US" altLang="ja-JP" sz="1900" dirty="0"/>
          </a:p>
          <a:p>
            <a:pPr eaLnBrk="1" hangingPunct="1"/>
            <a:r>
              <a:rPr lang="ja-JP" altLang="en-US" sz="1900" dirty="0"/>
              <a:t>　　検討する。</a:t>
            </a:r>
            <a:endParaRPr lang="en-US" altLang="ja-JP" sz="1900" dirty="0"/>
          </a:p>
          <a:p>
            <a:pPr eaLnBrk="1" hangingPunct="1"/>
            <a:endParaRPr lang="en-US" altLang="ja-JP" sz="1900" dirty="0"/>
          </a:p>
          <a:p>
            <a:pPr eaLnBrk="1" hangingPunct="1"/>
            <a:r>
              <a:rPr lang="ja-JP" altLang="en-US" sz="1900" dirty="0"/>
              <a:t>　　</a:t>
            </a:r>
            <a:r>
              <a:rPr lang="en-US" altLang="ja-JP" sz="1500" dirty="0"/>
              <a:t>(ⅰ) </a:t>
            </a:r>
            <a:r>
              <a:rPr lang="ja-JP" altLang="en-US" sz="1500" dirty="0">
                <a:solidFill>
                  <a:srgbClr val="FF0000"/>
                </a:solidFill>
              </a:rPr>
              <a:t>災害等緊急時対応職員用宿舎</a:t>
            </a:r>
            <a:r>
              <a:rPr lang="ja-JP" altLang="en-US" sz="1500" dirty="0"/>
              <a:t>として重要性が高いものの、老朽化が著しく長期使用が　　</a:t>
            </a:r>
            <a:endParaRPr lang="en-US" altLang="ja-JP" sz="1500" dirty="0"/>
          </a:p>
          <a:p>
            <a:pPr eaLnBrk="1" hangingPunct="1"/>
            <a:r>
              <a:rPr lang="ja-JP" altLang="en-US" sz="1500" dirty="0"/>
              <a:t>　　　　 困難である宿舎</a:t>
            </a:r>
            <a:endParaRPr lang="en-US" altLang="ja-JP" sz="1500" dirty="0"/>
          </a:p>
          <a:p>
            <a:pPr eaLnBrk="1" hangingPunct="1"/>
            <a:r>
              <a:rPr lang="ja-JP" altLang="en-US" sz="1500" dirty="0"/>
              <a:t>　　</a:t>
            </a:r>
            <a:r>
              <a:rPr lang="en-US" altLang="ja-JP" sz="1500" dirty="0"/>
              <a:t>(ⅱ) </a:t>
            </a:r>
            <a:r>
              <a:rPr lang="ja-JP" altLang="en-US" sz="1500" dirty="0"/>
              <a:t>都市部の広い敷地に</a:t>
            </a:r>
            <a:r>
              <a:rPr lang="ja-JP" altLang="en-US" sz="1500" dirty="0">
                <a:solidFill>
                  <a:srgbClr val="FF0000"/>
                </a:solidFill>
              </a:rPr>
              <a:t>複数の低層宿舎</a:t>
            </a:r>
            <a:r>
              <a:rPr lang="ja-JP" altLang="en-US" sz="1500" dirty="0"/>
              <a:t>が建ち並ぶなど敷地が低利用となっている宿舎</a:t>
            </a:r>
            <a:endParaRPr lang="en-US" altLang="ja-JP" sz="1500" dirty="0"/>
          </a:p>
          <a:p>
            <a:pPr eaLnBrk="1" hangingPunct="1"/>
            <a:r>
              <a:rPr lang="ja-JP" altLang="en-US" sz="1500" dirty="0"/>
              <a:t>　　</a:t>
            </a:r>
            <a:r>
              <a:rPr lang="en-US" altLang="ja-JP" sz="1500" dirty="0"/>
              <a:t>(ⅲ) </a:t>
            </a:r>
            <a:r>
              <a:rPr lang="ja-JP" altLang="en-US" sz="1500" dirty="0"/>
              <a:t>容積率や周囲の環境から見て</a:t>
            </a:r>
            <a:r>
              <a:rPr lang="ja-JP" altLang="en-US" sz="1500" dirty="0">
                <a:solidFill>
                  <a:srgbClr val="FF0000"/>
                </a:solidFill>
              </a:rPr>
              <a:t>中高層の宿舎の整備が可能</a:t>
            </a:r>
            <a:r>
              <a:rPr lang="ja-JP" altLang="en-US" sz="1500" dirty="0"/>
              <a:t>な地域に所在する宿舎</a:t>
            </a:r>
            <a:endParaRPr lang="en-US" altLang="ja-JP" sz="1500" dirty="0"/>
          </a:p>
          <a:p>
            <a:pPr marL="342900" indent="-342900" eaLnBrk="1" hangingPunct="1">
              <a:buFont typeface="Wingdings" panose="05000000000000000000" pitchFamily="2" charset="2"/>
              <a:buChar char="Ø"/>
            </a:pPr>
            <a:endParaRPr lang="en-US" altLang="ja-JP" sz="1900" dirty="0"/>
          </a:p>
        </p:txBody>
      </p:sp>
      <p:sp>
        <p:nvSpPr>
          <p:cNvPr id="7" name="正方形/長方形 6">
            <a:extLst>
              <a:ext uri="{FF2B5EF4-FFF2-40B4-BE49-F238E27FC236}">
                <a16:creationId xmlns:a16="http://schemas.microsoft.com/office/drawing/2014/main" id="{F693A485-D6C6-FBC5-3397-9CC52636384C}"/>
              </a:ext>
            </a:extLst>
          </p:cNvPr>
          <p:cNvSpPr/>
          <p:nvPr/>
        </p:nvSpPr>
        <p:spPr>
          <a:xfrm>
            <a:off x="524991" y="1779610"/>
            <a:ext cx="7150502" cy="430887"/>
          </a:xfrm>
          <a:prstGeom prst="rect">
            <a:avLst/>
          </a:prstGeom>
          <a:noFill/>
        </p:spPr>
        <p:txBody>
          <a:bodyPr wrap="square">
            <a:spAutoFit/>
          </a:bodyPr>
          <a:lstStyle/>
          <a:p>
            <a:pPr eaLnBrk="1" hangingPunct="1">
              <a:spcBef>
                <a:spcPct val="50000"/>
              </a:spcBef>
            </a:pPr>
            <a:r>
              <a:rPr lang="zh-TW" altLang="en-US" sz="2200" dirty="0"/>
              <a:t>財政制度等審議会第</a:t>
            </a:r>
            <a:r>
              <a:rPr lang="ja-JP" altLang="en-US" sz="2200" dirty="0"/>
              <a:t>５８</a:t>
            </a:r>
            <a:r>
              <a:rPr lang="zh-TW" altLang="en-US" sz="2200" dirty="0"/>
              <a:t>回国有財産分科会</a:t>
            </a:r>
            <a:r>
              <a:rPr lang="ja-JP" altLang="en-US" sz="2200" dirty="0"/>
              <a:t>（</a:t>
            </a:r>
            <a:r>
              <a:rPr lang="en-US" altLang="zh-TW" sz="2200" dirty="0"/>
              <a:t>202</a:t>
            </a:r>
            <a:r>
              <a:rPr lang="en-US" altLang="ja-JP" sz="2200" dirty="0"/>
              <a:t>3</a:t>
            </a:r>
            <a:r>
              <a:rPr lang="zh-TW" altLang="en-US" sz="2200" dirty="0"/>
              <a:t>年</a:t>
            </a:r>
            <a:r>
              <a:rPr lang="en-US" altLang="zh-TW" sz="2200" dirty="0"/>
              <a:t>6</a:t>
            </a:r>
            <a:r>
              <a:rPr lang="zh-TW" altLang="en-US" sz="2200" dirty="0"/>
              <a:t>月</a:t>
            </a:r>
            <a:r>
              <a:rPr lang="ja-JP" altLang="en-US" sz="2200" dirty="0"/>
              <a:t>）</a:t>
            </a:r>
            <a:endParaRPr lang="zh-TW" altLang="en-US" sz="2200" dirty="0"/>
          </a:p>
        </p:txBody>
      </p:sp>
      <p:sp>
        <p:nvSpPr>
          <p:cNvPr id="3" name="下矢印 7">
            <a:extLst>
              <a:ext uri="{FF2B5EF4-FFF2-40B4-BE49-F238E27FC236}">
                <a16:creationId xmlns:a16="http://schemas.microsoft.com/office/drawing/2014/main" id="{78786109-21CA-64E8-F1E0-CE3B9DEB3758}"/>
              </a:ext>
            </a:extLst>
          </p:cNvPr>
          <p:cNvSpPr/>
          <p:nvPr/>
        </p:nvSpPr>
        <p:spPr bwMode="auto">
          <a:xfrm>
            <a:off x="1187624" y="1192856"/>
            <a:ext cx="2376264" cy="43204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2700">
            <a:solidFill>
              <a:srgbClr val="0000CC"/>
            </a:solidFill>
            <a:miter lim="800000"/>
            <a:headEnd/>
            <a:tailEnd/>
          </a:ln>
        </p:spPr>
        <p:txBody>
          <a:bodyPr wrap="none" rtlCol="0" anchor="ctr"/>
          <a:lstStyle/>
          <a:p>
            <a:pPr algn="ctr" eaLnBrk="1" hangingPunct="1">
              <a:spcBef>
                <a:spcPct val="0"/>
              </a:spcBef>
              <a:buFontTx/>
              <a:buNone/>
            </a:pPr>
            <a:endParaRPr kumimoji="1" lang="ja-JP" altLang="en-US" sz="2400" dirty="0">
              <a:solidFill>
                <a:srgbClr val="0000CC"/>
              </a:solidFill>
              <a:latin typeface="Times New Roman" panose="02020603050405020304" pitchFamily="18" charset="0"/>
            </a:endParaRPr>
          </a:p>
        </p:txBody>
      </p:sp>
    </p:spTree>
    <p:extLst>
      <p:ext uri="{BB962C8B-B14F-4D97-AF65-F5344CB8AC3E}">
        <p14:creationId xmlns:p14="http://schemas.microsoft.com/office/powerpoint/2010/main" val="1210642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a:extLst>
              <a:ext uri="{FF2B5EF4-FFF2-40B4-BE49-F238E27FC236}">
                <a16:creationId xmlns:a16="http://schemas.microsoft.com/office/drawing/2014/main" id="{874BFB02-0202-44B4-BFA6-5A21BDECC7D1}"/>
              </a:ext>
            </a:extLst>
          </p:cNvPr>
          <p:cNvSpPr>
            <a:spLocks noGrp="1"/>
          </p:cNvSpPr>
          <p:nvPr>
            <p:ph type="ctrTitle"/>
          </p:nvPr>
        </p:nvSpPr>
        <p:spPr>
          <a:xfrm>
            <a:off x="323850" y="333375"/>
            <a:ext cx="4032126" cy="790575"/>
          </a:xfrm>
          <a:ln cmpd="dbl">
            <a:solidFill>
              <a:schemeClr val="tx1"/>
            </a:solidFill>
            <a:miter lim="800000"/>
            <a:headEnd/>
            <a:tailEnd/>
          </a:ln>
        </p:spPr>
        <p:txBody>
          <a:bodyPr/>
          <a:lstStyle/>
          <a:p>
            <a:pPr algn="l"/>
            <a:r>
              <a:rPr lang="ja-JP" altLang="en-US" sz="3200" dirty="0"/>
              <a:t>④公務員宿舎使用料</a:t>
            </a:r>
          </a:p>
        </p:txBody>
      </p:sp>
      <p:sp>
        <p:nvSpPr>
          <p:cNvPr id="3" name="サブタイトル 2">
            <a:extLst>
              <a:ext uri="{FF2B5EF4-FFF2-40B4-BE49-F238E27FC236}">
                <a16:creationId xmlns:a16="http://schemas.microsoft.com/office/drawing/2014/main" id="{FAAB2F2E-9151-439D-83E4-0DD6408490DC}"/>
              </a:ext>
            </a:extLst>
          </p:cNvPr>
          <p:cNvSpPr>
            <a:spLocks noGrp="1"/>
          </p:cNvSpPr>
          <p:nvPr>
            <p:ph type="subTitle" idx="1"/>
          </p:nvPr>
        </p:nvSpPr>
        <p:spPr>
          <a:xfrm>
            <a:off x="395288" y="1844674"/>
            <a:ext cx="8569325" cy="4680669"/>
          </a:xfrm>
        </p:spPr>
        <p:txBody>
          <a:bodyPr>
            <a:normAutofit fontScale="92500" lnSpcReduction="20000"/>
          </a:bodyPr>
          <a:lstStyle/>
          <a:p>
            <a:pPr algn="l">
              <a:buFont typeface="Arial" charset="0"/>
              <a:buNone/>
              <a:defRPr/>
            </a:pPr>
            <a:r>
              <a:rPr lang="ja-JP" altLang="en-US" dirty="0">
                <a:solidFill>
                  <a:schemeClr val="tx1"/>
                </a:solidFill>
              </a:rPr>
              <a:t>○ 宿舎に係る歳出に概ね見合う歳入（使用料収入）</a:t>
            </a:r>
            <a:endParaRPr lang="en-US" altLang="ja-JP" dirty="0">
              <a:solidFill>
                <a:schemeClr val="tx1"/>
              </a:solidFill>
            </a:endParaRPr>
          </a:p>
          <a:p>
            <a:pPr algn="l">
              <a:buFont typeface="Arial" charset="0"/>
              <a:buNone/>
              <a:defRPr/>
            </a:pPr>
            <a:r>
              <a:rPr lang="ja-JP" altLang="en-US" dirty="0">
                <a:solidFill>
                  <a:schemeClr val="tx1"/>
                </a:solidFill>
              </a:rPr>
              <a:t>　を得る水準まで使用料の引上げを行う</a:t>
            </a:r>
          </a:p>
          <a:p>
            <a:pPr algn="l">
              <a:buFont typeface="Arial" charset="0"/>
              <a:buNone/>
              <a:defRPr/>
            </a:pPr>
            <a:r>
              <a:rPr lang="ja-JP" altLang="en-US" sz="2600" dirty="0">
                <a:solidFill>
                  <a:schemeClr val="tx1"/>
                </a:solidFill>
              </a:rPr>
              <a:t>　（注）「使用料の詳細は、引上げ実施時期が近づいた段階で、</a:t>
            </a:r>
            <a:r>
              <a:rPr lang="ja-JP" altLang="en-US" sz="2600" dirty="0" err="1">
                <a:solidFill>
                  <a:schemeClr val="tx1"/>
                </a:solidFill>
              </a:rPr>
              <a:t>そ</a:t>
            </a:r>
            <a:endParaRPr lang="en-US" altLang="ja-JP" sz="2600" dirty="0">
              <a:solidFill>
                <a:schemeClr val="tx1"/>
              </a:solidFill>
            </a:endParaRPr>
          </a:p>
          <a:p>
            <a:pPr algn="l">
              <a:buFont typeface="Arial" charset="0"/>
              <a:buNone/>
              <a:defRPr/>
            </a:pPr>
            <a:r>
              <a:rPr lang="ja-JP" altLang="en-US" sz="2600" dirty="0">
                <a:solidFill>
                  <a:schemeClr val="tx1"/>
                </a:solidFill>
              </a:rPr>
              <a:t>　　　の時点の歳出･地価の動向等を踏まえて算定」、「当時の試</a:t>
            </a:r>
            <a:endParaRPr lang="en-US" altLang="ja-JP" sz="2600" dirty="0">
              <a:solidFill>
                <a:schemeClr val="tx1"/>
              </a:solidFill>
            </a:endParaRPr>
          </a:p>
          <a:p>
            <a:pPr algn="l">
              <a:buFont typeface="Arial" charset="0"/>
              <a:buNone/>
              <a:defRPr/>
            </a:pPr>
            <a:r>
              <a:rPr lang="ja-JP" altLang="en-US" sz="2600" dirty="0">
                <a:solidFill>
                  <a:schemeClr val="tx1"/>
                </a:solidFill>
              </a:rPr>
              <a:t>　　　算では、概ね２倍弱の引上げ」とされていた</a:t>
            </a:r>
          </a:p>
          <a:p>
            <a:pPr algn="l">
              <a:buFont typeface="Arial" charset="0"/>
              <a:buNone/>
              <a:defRPr/>
            </a:pPr>
            <a:endParaRPr lang="ja-JP" altLang="en-US" sz="1700" dirty="0">
              <a:solidFill>
                <a:schemeClr val="tx1"/>
              </a:solidFill>
            </a:endParaRPr>
          </a:p>
          <a:p>
            <a:pPr algn="l">
              <a:buFont typeface="Arial" charset="0"/>
              <a:buNone/>
              <a:defRPr/>
            </a:pPr>
            <a:r>
              <a:rPr lang="ja-JP" altLang="en-US" dirty="0">
                <a:solidFill>
                  <a:schemeClr val="tx1"/>
                </a:solidFill>
              </a:rPr>
              <a:t>○ 宿舎使用料の引上げ時期については、</a:t>
            </a:r>
            <a:r>
              <a:rPr lang="en-US" altLang="ja-JP" dirty="0">
                <a:solidFill>
                  <a:schemeClr val="tx1"/>
                </a:solidFill>
              </a:rPr>
              <a:t>2014</a:t>
            </a:r>
            <a:r>
              <a:rPr lang="ja-JP" altLang="en-US" dirty="0">
                <a:solidFill>
                  <a:schemeClr val="tx1"/>
                </a:solidFill>
              </a:rPr>
              <a:t>年</a:t>
            </a:r>
            <a:r>
              <a:rPr lang="en-US" altLang="ja-JP" dirty="0">
                <a:solidFill>
                  <a:schemeClr val="tx1"/>
                </a:solidFill>
              </a:rPr>
              <a:t>4</a:t>
            </a:r>
          </a:p>
          <a:p>
            <a:pPr algn="l">
              <a:buFont typeface="Arial" charset="0"/>
              <a:buNone/>
              <a:defRPr/>
            </a:pPr>
            <a:r>
              <a:rPr lang="ja-JP" altLang="en-US" dirty="0">
                <a:solidFill>
                  <a:schemeClr val="tx1"/>
                </a:solidFill>
              </a:rPr>
              <a:t>　月から開始</a:t>
            </a:r>
          </a:p>
          <a:p>
            <a:pPr algn="l">
              <a:buFont typeface="Arial" charset="0"/>
              <a:buNone/>
              <a:defRPr/>
            </a:pPr>
            <a:endParaRPr lang="ja-JP" altLang="en-US" sz="1700" dirty="0">
              <a:solidFill>
                <a:schemeClr val="tx1"/>
              </a:solidFill>
            </a:endParaRPr>
          </a:p>
          <a:p>
            <a:pPr algn="l">
              <a:buFont typeface="Arial" charset="0"/>
              <a:buNone/>
              <a:defRPr/>
            </a:pPr>
            <a:r>
              <a:rPr lang="ja-JP" altLang="en-US" dirty="0">
                <a:solidFill>
                  <a:schemeClr val="tx1"/>
                </a:solidFill>
              </a:rPr>
              <a:t>○ 激変緩和措置として、</a:t>
            </a:r>
            <a:r>
              <a:rPr lang="en-US" altLang="ja-JP" dirty="0">
                <a:solidFill>
                  <a:schemeClr val="tx1"/>
                </a:solidFill>
              </a:rPr>
              <a:t>2 </a:t>
            </a:r>
            <a:r>
              <a:rPr lang="ja-JP" altLang="en-US" dirty="0">
                <a:solidFill>
                  <a:schemeClr val="tx1"/>
                </a:solidFill>
              </a:rPr>
              <a:t>年ごとに</a:t>
            </a:r>
            <a:r>
              <a:rPr lang="en-US" altLang="ja-JP" dirty="0">
                <a:solidFill>
                  <a:schemeClr val="tx1"/>
                </a:solidFill>
              </a:rPr>
              <a:t>3 </a:t>
            </a:r>
            <a:r>
              <a:rPr lang="ja-JP" altLang="en-US" dirty="0">
                <a:solidFill>
                  <a:schemeClr val="tx1"/>
                </a:solidFill>
              </a:rPr>
              <a:t>段階で引上げ</a:t>
            </a:r>
            <a:endParaRPr lang="en-US" altLang="ja-JP" dirty="0">
              <a:solidFill>
                <a:schemeClr val="tx1"/>
              </a:solidFill>
            </a:endParaRPr>
          </a:p>
          <a:p>
            <a:pPr algn="l">
              <a:buFont typeface="Arial" charset="0"/>
              <a:buNone/>
              <a:defRPr/>
            </a:pPr>
            <a:r>
              <a:rPr lang="ja-JP" altLang="en-US" dirty="0">
                <a:solidFill>
                  <a:schemeClr val="tx1"/>
                </a:solidFill>
              </a:rPr>
              <a:t>　を実施。</a:t>
            </a:r>
            <a:r>
              <a:rPr lang="en-US" altLang="ja-JP" dirty="0">
                <a:solidFill>
                  <a:schemeClr val="tx1"/>
                </a:solidFill>
              </a:rPr>
              <a:t>2018</a:t>
            </a:r>
            <a:r>
              <a:rPr lang="ja-JP" altLang="en-US" dirty="0">
                <a:solidFill>
                  <a:schemeClr val="tx1"/>
                </a:solidFill>
              </a:rPr>
              <a:t>年</a:t>
            </a:r>
            <a:r>
              <a:rPr lang="en-US" altLang="ja-JP" dirty="0">
                <a:solidFill>
                  <a:schemeClr val="tx1"/>
                </a:solidFill>
              </a:rPr>
              <a:t>4</a:t>
            </a:r>
            <a:r>
              <a:rPr lang="ja-JP" altLang="en-US" dirty="0">
                <a:solidFill>
                  <a:schemeClr val="tx1"/>
                </a:solidFill>
              </a:rPr>
              <a:t>月に</a:t>
            </a:r>
            <a:r>
              <a:rPr lang="en-US" altLang="ja-JP" dirty="0">
                <a:solidFill>
                  <a:schemeClr val="tx1"/>
                </a:solidFill>
              </a:rPr>
              <a:t>3</a:t>
            </a:r>
            <a:r>
              <a:rPr lang="ja-JP" altLang="en-US" dirty="0">
                <a:solidFill>
                  <a:schemeClr val="tx1"/>
                </a:solidFill>
              </a:rPr>
              <a:t>回目の引き上げ</a:t>
            </a:r>
          </a:p>
        </p:txBody>
      </p:sp>
      <p:sp>
        <p:nvSpPr>
          <p:cNvPr id="16389" name="スライド番号プレースホルダー 1">
            <a:extLst>
              <a:ext uri="{FF2B5EF4-FFF2-40B4-BE49-F238E27FC236}">
                <a16:creationId xmlns:a16="http://schemas.microsoft.com/office/drawing/2014/main" id="{2C1C5540-21BD-4EDC-BA2D-0DCE45AEEF1C}"/>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198E3E-9746-4736-BB19-CC5D31E5FFC2}" type="slidenum">
              <a:rPr lang="en-US" altLang="ja-JP" sz="1200">
                <a:solidFill>
                  <a:srgbClr val="898989"/>
                </a:solidFill>
              </a:rPr>
              <a:pPr/>
              <a:t>25</a:t>
            </a:fld>
            <a:endParaRPr lang="en-US" altLang="ja-JP" sz="1200">
              <a:solidFill>
                <a:srgbClr val="898989"/>
              </a:solidFill>
            </a:endParaRPr>
          </a:p>
        </p:txBody>
      </p:sp>
      <p:sp>
        <p:nvSpPr>
          <p:cNvPr id="16388" name="テキスト ボックス 3">
            <a:extLst>
              <a:ext uri="{FF2B5EF4-FFF2-40B4-BE49-F238E27FC236}">
                <a16:creationId xmlns:a16="http://schemas.microsoft.com/office/drawing/2014/main" id="{A3067E31-E297-42AC-8314-12F5B7B6DF7A}"/>
              </a:ext>
            </a:extLst>
          </p:cNvPr>
          <p:cNvSpPr txBox="1">
            <a:spLocks noChangeArrowheads="1"/>
          </p:cNvSpPr>
          <p:nvPr/>
        </p:nvSpPr>
        <p:spPr bwMode="auto">
          <a:xfrm>
            <a:off x="4067175" y="1196975"/>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dirty="0"/>
              <a:t>財務省　２０１３年１２月１２日　公表</a:t>
            </a:r>
          </a:p>
        </p:txBody>
      </p:sp>
      <p:sp>
        <p:nvSpPr>
          <p:cNvPr id="2" name="テキスト ボックス 1">
            <a:extLst>
              <a:ext uri="{FF2B5EF4-FFF2-40B4-BE49-F238E27FC236}">
                <a16:creationId xmlns:a16="http://schemas.microsoft.com/office/drawing/2014/main" id="{F034988F-DCB5-C09C-06BC-AE77BC25AEA0}"/>
              </a:ext>
            </a:extLst>
          </p:cNvPr>
          <p:cNvSpPr txBox="1"/>
          <p:nvPr/>
        </p:nvSpPr>
        <p:spPr>
          <a:xfrm>
            <a:off x="7379990" y="351349"/>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Tree>
    <p:extLst>
      <p:ext uri="{BB962C8B-B14F-4D97-AF65-F5344CB8AC3E}">
        <p14:creationId xmlns:p14="http://schemas.microsoft.com/office/powerpoint/2010/main" val="3622738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85097F-E174-4572-BA86-E83597010DBC}"/>
              </a:ext>
            </a:extLst>
          </p:cNvPr>
          <p:cNvSpPr>
            <a:spLocks noGrp="1"/>
          </p:cNvSpPr>
          <p:nvPr>
            <p:ph type="title"/>
          </p:nvPr>
        </p:nvSpPr>
        <p:spPr>
          <a:xfrm>
            <a:off x="323528" y="548680"/>
            <a:ext cx="7283450" cy="706438"/>
          </a:xfrm>
          <a:ln>
            <a:noFill/>
          </a:ln>
        </p:spPr>
        <p:txBody>
          <a:bodyPr>
            <a:normAutofit/>
          </a:bodyPr>
          <a:lstStyle/>
          <a:p>
            <a:pPr algn="l">
              <a:defRPr/>
            </a:pPr>
            <a:r>
              <a:rPr lang="ja-JP" altLang="en-US" sz="2800" dirty="0"/>
              <a:t>国家公務員宿舎使用料の具体的な取扱い</a:t>
            </a:r>
          </a:p>
        </p:txBody>
      </p:sp>
      <p:sp>
        <p:nvSpPr>
          <p:cNvPr id="17411" name="コンテンツ プレースホルダー 2">
            <a:extLst>
              <a:ext uri="{FF2B5EF4-FFF2-40B4-BE49-F238E27FC236}">
                <a16:creationId xmlns:a16="http://schemas.microsoft.com/office/drawing/2014/main" id="{F4CAAADF-5DAB-4BE9-A9E6-D1ED7453DD4A}"/>
              </a:ext>
            </a:extLst>
          </p:cNvPr>
          <p:cNvSpPr>
            <a:spLocks noGrp="1"/>
          </p:cNvSpPr>
          <p:nvPr>
            <p:ph idx="1"/>
          </p:nvPr>
        </p:nvSpPr>
        <p:spPr>
          <a:xfrm>
            <a:off x="395536" y="1341438"/>
            <a:ext cx="8424936" cy="4784725"/>
          </a:xfrm>
        </p:spPr>
        <p:txBody>
          <a:bodyPr/>
          <a:lstStyle/>
          <a:p>
            <a:pPr marL="0" indent="0">
              <a:buFont typeface="Arial" panose="020B0604020202020204" pitchFamily="34" charset="0"/>
              <a:buNone/>
            </a:pPr>
            <a:r>
              <a:rPr lang="ja-JP" altLang="en-US" dirty="0"/>
              <a:t>１．歳出に概ね見合う使用料収入の水準</a:t>
            </a:r>
          </a:p>
          <a:p>
            <a:pPr marL="0" indent="0">
              <a:buFont typeface="Arial" panose="020B0604020202020204" pitchFamily="34" charset="0"/>
              <a:buNone/>
            </a:pPr>
            <a:r>
              <a:rPr lang="ja-JP" altLang="en-US" dirty="0"/>
              <a:t>　宿舎削減計画実施後（平成</a:t>
            </a:r>
            <a:r>
              <a:rPr lang="en-US" altLang="ja-JP" dirty="0"/>
              <a:t>28</a:t>
            </a:r>
            <a:r>
              <a:rPr lang="ja-JP" altLang="en-US" dirty="0"/>
              <a:t>年度以降）の宿舎に係る歳出に概ね見合う歳入としての使用料（宿舎及び駐車場使用料）収入は</a:t>
            </a:r>
            <a:r>
              <a:rPr lang="en-US" altLang="ja-JP" dirty="0"/>
              <a:t>500</a:t>
            </a:r>
            <a:r>
              <a:rPr lang="ja-JP" altLang="en-US" dirty="0"/>
              <a:t>億円程度　（現行の算定方式に基づく使用料収入（</a:t>
            </a:r>
            <a:r>
              <a:rPr lang="en-US" altLang="ja-JP" dirty="0"/>
              <a:t>300</a:t>
            </a:r>
            <a:r>
              <a:rPr lang="ja-JP" altLang="en-US" dirty="0"/>
              <a:t>億円程度）の約</a:t>
            </a:r>
            <a:r>
              <a:rPr lang="en-US" altLang="ja-JP" dirty="0"/>
              <a:t>1.7</a:t>
            </a:r>
            <a:r>
              <a:rPr lang="ja-JP" altLang="en-US" dirty="0"/>
              <a:t>倍）</a:t>
            </a:r>
          </a:p>
          <a:p>
            <a:pPr marL="0" indent="0">
              <a:buFont typeface="Arial" panose="020B0604020202020204" pitchFamily="34" charset="0"/>
              <a:buNone/>
            </a:pPr>
            <a:endParaRPr lang="en-US" altLang="ja-JP" sz="800" dirty="0"/>
          </a:p>
          <a:p>
            <a:pPr marL="0" indent="0">
              <a:buFont typeface="Arial" panose="020B0604020202020204" pitchFamily="34" charset="0"/>
              <a:buNone/>
            </a:pPr>
            <a:r>
              <a:rPr lang="ja-JP" altLang="en-US" sz="2600" dirty="0"/>
              <a:t>　（注）宿舎削減計画実施後の宿舎に係る歳出は</a:t>
            </a:r>
            <a:r>
              <a:rPr lang="en-US" altLang="ja-JP" sz="2600" dirty="0"/>
              <a:t>540</a:t>
            </a:r>
            <a:r>
              <a:rPr lang="ja-JP" altLang="en-US" sz="2600" dirty="0"/>
              <a:t>億円　</a:t>
            </a:r>
            <a:endParaRPr lang="en-US" altLang="ja-JP" sz="2600" dirty="0"/>
          </a:p>
          <a:p>
            <a:pPr marL="0" indent="0">
              <a:buFont typeface="Arial" panose="020B0604020202020204" pitchFamily="34" charset="0"/>
              <a:buNone/>
            </a:pPr>
            <a:r>
              <a:rPr lang="ja-JP" altLang="en-US" sz="2600" dirty="0"/>
              <a:t>　　　程度と見込まれるところであるが、国家公務員宿舎法</a:t>
            </a:r>
            <a:endParaRPr lang="en-US" altLang="ja-JP" sz="2600" dirty="0"/>
          </a:p>
          <a:p>
            <a:pPr marL="0" indent="0">
              <a:buFont typeface="Arial" panose="020B0604020202020204" pitchFamily="34" charset="0"/>
              <a:buNone/>
            </a:pPr>
            <a:r>
              <a:rPr lang="ja-JP" altLang="en-US" sz="2600" dirty="0"/>
              <a:t>　　　第</a:t>
            </a:r>
            <a:r>
              <a:rPr lang="en-US" altLang="ja-JP" sz="2600" dirty="0"/>
              <a:t>15</a:t>
            </a:r>
            <a:r>
              <a:rPr lang="ja-JP" altLang="en-US" sz="2600" dirty="0"/>
              <a:t>条に基づき、借家権相当額を控除すると</a:t>
            </a:r>
            <a:r>
              <a:rPr lang="en-US" altLang="ja-JP" sz="2600" dirty="0"/>
              <a:t>500</a:t>
            </a:r>
            <a:r>
              <a:rPr lang="ja-JP" altLang="en-US" sz="2600" dirty="0"/>
              <a:t>億円</a:t>
            </a:r>
            <a:endParaRPr lang="en-US" altLang="ja-JP" sz="2600" dirty="0"/>
          </a:p>
          <a:p>
            <a:pPr marL="0" indent="0">
              <a:buFont typeface="Arial" panose="020B0604020202020204" pitchFamily="34" charset="0"/>
              <a:buNone/>
            </a:pPr>
            <a:r>
              <a:rPr lang="ja-JP" altLang="en-US" sz="2600" dirty="0"/>
              <a:t>　　　程度となる</a:t>
            </a:r>
          </a:p>
        </p:txBody>
      </p:sp>
      <p:sp>
        <p:nvSpPr>
          <p:cNvPr id="17412" name="スライド番号プレースホルダー 2">
            <a:extLst>
              <a:ext uri="{FF2B5EF4-FFF2-40B4-BE49-F238E27FC236}">
                <a16:creationId xmlns:a16="http://schemas.microsoft.com/office/drawing/2014/main" id="{46668739-6777-4B71-BE57-76372387A770}"/>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2FD9DEBE-0873-4BF8-9CFE-FC196ADABA38}" type="slidenum">
              <a:rPr lang="en-US" altLang="ja-JP" sz="1200">
                <a:solidFill>
                  <a:srgbClr val="898989"/>
                </a:solidFill>
              </a:rPr>
              <a:pPr/>
              <a:t>26</a:t>
            </a:fld>
            <a:endParaRPr lang="en-US" altLang="ja-JP" sz="1200">
              <a:solidFill>
                <a:srgbClr val="898989"/>
              </a:solidFill>
            </a:endParaRPr>
          </a:p>
        </p:txBody>
      </p:sp>
      <p:sp>
        <p:nvSpPr>
          <p:cNvPr id="3" name="テキスト ボックス 2">
            <a:extLst>
              <a:ext uri="{FF2B5EF4-FFF2-40B4-BE49-F238E27FC236}">
                <a16:creationId xmlns:a16="http://schemas.microsoft.com/office/drawing/2014/main" id="{BE78B31F-6DBB-FA34-170C-601D4EB74F15}"/>
              </a:ext>
            </a:extLst>
          </p:cNvPr>
          <p:cNvSpPr txBox="1"/>
          <p:nvPr/>
        </p:nvSpPr>
        <p:spPr>
          <a:xfrm>
            <a:off x="7606978" y="240903"/>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Tree>
    <p:extLst>
      <p:ext uri="{BB962C8B-B14F-4D97-AF65-F5344CB8AC3E}">
        <p14:creationId xmlns:p14="http://schemas.microsoft.com/office/powerpoint/2010/main" val="3662380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265CC38-D2CE-41E9-AE4E-5E5671C2F383}"/>
              </a:ext>
            </a:extLst>
          </p:cNvPr>
          <p:cNvSpPr>
            <a:spLocks noGrp="1"/>
          </p:cNvSpPr>
          <p:nvPr>
            <p:ph idx="1"/>
          </p:nvPr>
        </p:nvSpPr>
        <p:spPr>
          <a:xfrm>
            <a:off x="457200" y="333374"/>
            <a:ext cx="8229600" cy="6263978"/>
          </a:xfrm>
        </p:spPr>
        <p:txBody>
          <a:bodyPr>
            <a:normAutofit fontScale="92500" lnSpcReduction="20000"/>
          </a:bodyPr>
          <a:lstStyle/>
          <a:p>
            <a:pPr marL="0" indent="0">
              <a:buFont typeface="Arial" charset="0"/>
              <a:buNone/>
              <a:defRPr/>
            </a:pPr>
            <a:r>
              <a:rPr lang="ja-JP" altLang="en-US" dirty="0"/>
              <a:t>２．円滑な引上げ実施のための政策的対応</a:t>
            </a:r>
          </a:p>
          <a:p>
            <a:pPr marL="0" indent="0">
              <a:buFont typeface="Arial" charset="0"/>
              <a:buNone/>
              <a:defRPr/>
            </a:pPr>
            <a:r>
              <a:rPr lang="ja-JP" altLang="en-US" sz="2800" dirty="0"/>
              <a:t>①　地方部（地方</a:t>
            </a:r>
            <a:r>
              <a:rPr lang="en-US" altLang="ja-JP" sz="2800" dirty="0"/>
              <a:t>(※)</a:t>
            </a:r>
            <a:r>
              <a:rPr lang="ja-JP" altLang="en-US" sz="2800" dirty="0"/>
              <a:t>における人口</a:t>
            </a:r>
            <a:r>
              <a:rPr lang="en-US" altLang="ja-JP" sz="2800" dirty="0"/>
              <a:t>30 </a:t>
            </a:r>
            <a:r>
              <a:rPr lang="ja-JP" altLang="en-US" sz="2800" dirty="0"/>
              <a:t>万人未満の市町村</a:t>
            </a:r>
            <a:endParaRPr lang="en-US" altLang="ja-JP" sz="2800" dirty="0"/>
          </a:p>
          <a:p>
            <a:pPr marL="0" indent="0">
              <a:buFont typeface="Arial" charset="0"/>
              <a:buNone/>
              <a:defRPr/>
            </a:pPr>
            <a:r>
              <a:rPr lang="ja-JP" altLang="en-US" sz="2800" dirty="0"/>
              <a:t>　（県庁所在地を除く））に係る宿舎使用料の引上げについ</a:t>
            </a:r>
            <a:endParaRPr lang="en-US" altLang="ja-JP" sz="2800" dirty="0"/>
          </a:p>
          <a:p>
            <a:pPr marL="0" indent="0">
              <a:buFont typeface="Arial" charset="0"/>
              <a:buNone/>
              <a:defRPr/>
            </a:pPr>
            <a:r>
              <a:rPr lang="ja-JP" altLang="en-US" sz="2800" dirty="0"/>
              <a:t>　て、現行水準の</a:t>
            </a:r>
            <a:r>
              <a:rPr lang="en-US" altLang="ja-JP" sz="2800" dirty="0"/>
              <a:t>1.3 </a:t>
            </a:r>
            <a:r>
              <a:rPr lang="ja-JP" altLang="en-US" sz="2800" dirty="0"/>
              <a:t>倍を上限</a:t>
            </a:r>
          </a:p>
          <a:p>
            <a:pPr marL="0" indent="0">
              <a:buFont typeface="Arial" charset="0"/>
              <a:buNone/>
              <a:defRPr/>
            </a:pPr>
            <a:r>
              <a:rPr lang="ja-JP" altLang="en-US" sz="2800" dirty="0"/>
              <a:t>　　</a:t>
            </a:r>
            <a:r>
              <a:rPr lang="en-US" altLang="ja-JP" sz="2800" dirty="0"/>
              <a:t>(※) </a:t>
            </a:r>
            <a:r>
              <a:rPr lang="ja-JP" altLang="en-US" sz="2800" dirty="0"/>
              <a:t>現行の基準使用料の算定において、「その他の地</a:t>
            </a:r>
            <a:endParaRPr lang="en-US" altLang="ja-JP" sz="2800" dirty="0"/>
          </a:p>
          <a:p>
            <a:pPr marL="0" indent="0">
              <a:buFont typeface="Arial" charset="0"/>
              <a:buNone/>
              <a:defRPr/>
            </a:pPr>
            <a:r>
              <a:rPr lang="ja-JP" altLang="en-US" sz="2800" dirty="0"/>
              <a:t>　　　　域」に区分されている地域</a:t>
            </a:r>
            <a:endParaRPr lang="en-US" altLang="ja-JP" sz="2800" dirty="0"/>
          </a:p>
          <a:p>
            <a:pPr marL="0" indent="0">
              <a:buFont typeface="Arial" charset="0"/>
              <a:buNone/>
              <a:defRPr/>
            </a:pPr>
            <a:endParaRPr lang="ja-JP" altLang="en-US" sz="2800" dirty="0"/>
          </a:p>
          <a:p>
            <a:pPr marL="0" indent="0">
              <a:buFont typeface="Arial" charset="0"/>
              <a:buNone/>
              <a:defRPr/>
            </a:pPr>
            <a:r>
              <a:rPr lang="ja-JP" altLang="en-US" sz="2800" dirty="0"/>
              <a:t>②　単身赴任先の宿舎使用料は、概ね現行水準並に抑制</a:t>
            </a:r>
          </a:p>
          <a:p>
            <a:pPr marL="0" indent="0">
              <a:buFont typeface="Arial" charset="0"/>
              <a:buNone/>
              <a:defRPr/>
            </a:pPr>
            <a:r>
              <a:rPr lang="ja-JP" altLang="en-US" sz="2800" dirty="0"/>
              <a:t>　　　</a:t>
            </a:r>
            <a:r>
              <a:rPr lang="en-US" altLang="ja-JP" sz="2800" dirty="0"/>
              <a:t>- </a:t>
            </a:r>
            <a:r>
              <a:rPr lang="ja-JP" altLang="en-US" sz="2800" dirty="0"/>
              <a:t>単身赴任先及び赴任元の二重生活への配慮</a:t>
            </a:r>
            <a:endParaRPr lang="en-US" altLang="ja-JP" sz="2800" dirty="0"/>
          </a:p>
          <a:p>
            <a:pPr marL="0" indent="0">
              <a:buFont typeface="Arial" charset="0"/>
              <a:buNone/>
              <a:defRPr/>
            </a:pPr>
            <a:endParaRPr lang="ja-JP" altLang="en-US" sz="2800" dirty="0"/>
          </a:p>
          <a:p>
            <a:pPr marL="0" indent="0">
              <a:buFont typeface="Arial" charset="0"/>
              <a:buNone/>
              <a:defRPr/>
            </a:pPr>
            <a:r>
              <a:rPr lang="ja-JP" altLang="en-US" sz="2800" dirty="0"/>
              <a:t>③　災害発生時等の即応態勢を確保するため、無料宿舎</a:t>
            </a:r>
            <a:endParaRPr lang="en-US" altLang="ja-JP" sz="2800" dirty="0"/>
          </a:p>
          <a:p>
            <a:pPr marL="0" indent="0">
              <a:buFont typeface="Arial" charset="0"/>
              <a:buNone/>
              <a:defRPr/>
            </a:pPr>
            <a:r>
              <a:rPr lang="ja-JP" altLang="en-US" sz="2800" dirty="0"/>
              <a:t>　制度を拡充</a:t>
            </a:r>
          </a:p>
          <a:p>
            <a:pPr marL="0" indent="0">
              <a:buFont typeface="Arial" charset="0"/>
              <a:buNone/>
              <a:defRPr/>
            </a:pPr>
            <a:r>
              <a:rPr lang="ja-JP" altLang="en-US" sz="2800" dirty="0"/>
              <a:t>　　</a:t>
            </a:r>
            <a:r>
              <a:rPr lang="en-US" altLang="ja-JP" sz="2800" dirty="0"/>
              <a:t>- </a:t>
            </a:r>
            <a:r>
              <a:rPr lang="ja-JP" altLang="en-US" sz="2800" dirty="0"/>
              <a:t>居住の義務化を前提に、官署からの距離要件を緩和</a:t>
            </a:r>
          </a:p>
          <a:p>
            <a:pPr marL="0" indent="0">
              <a:buFont typeface="Arial" charset="0"/>
              <a:buNone/>
              <a:defRPr/>
            </a:pPr>
            <a:r>
              <a:rPr lang="ja-JP" altLang="en-US" sz="2800" dirty="0"/>
              <a:t>　　（現行「</a:t>
            </a:r>
            <a:r>
              <a:rPr lang="en-US" altLang="ja-JP" sz="2800" dirty="0"/>
              <a:t>100m </a:t>
            </a:r>
            <a:r>
              <a:rPr lang="ja-JP" altLang="en-US" sz="2800" dirty="0"/>
              <a:t>未満」→「概ね</a:t>
            </a:r>
            <a:r>
              <a:rPr lang="en-US" altLang="ja-JP" sz="2800" dirty="0"/>
              <a:t>2km </a:t>
            </a:r>
            <a:r>
              <a:rPr lang="ja-JP" altLang="en-US" sz="2800" dirty="0"/>
              <a:t>以内」：徒歩</a:t>
            </a:r>
            <a:r>
              <a:rPr lang="en-US" altLang="ja-JP" sz="2800" dirty="0"/>
              <a:t>30 </a:t>
            </a:r>
            <a:r>
              <a:rPr lang="ja-JP" altLang="en-US" sz="2800" dirty="0"/>
              <a:t>分で官</a:t>
            </a:r>
            <a:endParaRPr lang="en-US" altLang="ja-JP" sz="2800" dirty="0"/>
          </a:p>
          <a:p>
            <a:pPr marL="0" indent="0">
              <a:buFont typeface="Arial" charset="0"/>
              <a:buNone/>
              <a:defRPr/>
            </a:pPr>
            <a:r>
              <a:rPr lang="ja-JP" altLang="en-US" sz="2800" dirty="0"/>
              <a:t>　　　署に参集可能な都心の危機管理用宿舎並び）</a:t>
            </a:r>
          </a:p>
        </p:txBody>
      </p:sp>
      <p:sp>
        <p:nvSpPr>
          <p:cNvPr id="18435" name="スライド番号プレースホルダー 1">
            <a:extLst>
              <a:ext uri="{FF2B5EF4-FFF2-40B4-BE49-F238E27FC236}">
                <a16:creationId xmlns:a16="http://schemas.microsoft.com/office/drawing/2014/main" id="{02395966-33CF-487A-B885-24C76BE60A48}"/>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5D021BC0-E885-4343-AA80-8DE40DCE7045}" type="slidenum">
              <a:rPr lang="en-US" altLang="ja-JP" sz="1200">
                <a:solidFill>
                  <a:srgbClr val="898989"/>
                </a:solidFill>
              </a:rPr>
              <a:pPr/>
              <a:t>27</a:t>
            </a:fld>
            <a:endParaRPr lang="en-US" altLang="ja-JP" sz="1200" dirty="0">
              <a:solidFill>
                <a:srgbClr val="898989"/>
              </a:solidFill>
            </a:endParaRPr>
          </a:p>
        </p:txBody>
      </p:sp>
      <p:sp>
        <p:nvSpPr>
          <p:cNvPr id="2" name="テキスト ボックス 1">
            <a:extLst>
              <a:ext uri="{FF2B5EF4-FFF2-40B4-BE49-F238E27FC236}">
                <a16:creationId xmlns:a16="http://schemas.microsoft.com/office/drawing/2014/main" id="{84169BDD-5979-5FE8-A331-0693392A71F3}"/>
              </a:ext>
            </a:extLst>
          </p:cNvPr>
          <p:cNvSpPr txBox="1"/>
          <p:nvPr/>
        </p:nvSpPr>
        <p:spPr>
          <a:xfrm>
            <a:off x="7596336" y="106759"/>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Tree>
    <p:extLst>
      <p:ext uri="{BB962C8B-B14F-4D97-AF65-F5344CB8AC3E}">
        <p14:creationId xmlns:p14="http://schemas.microsoft.com/office/powerpoint/2010/main" val="881371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コンテンツ プレースホルダー 2">
            <a:extLst>
              <a:ext uri="{FF2B5EF4-FFF2-40B4-BE49-F238E27FC236}">
                <a16:creationId xmlns:a16="http://schemas.microsoft.com/office/drawing/2014/main" id="{C718A04B-DE37-4180-AF4C-E4DC1ED2A7B2}"/>
              </a:ext>
            </a:extLst>
          </p:cNvPr>
          <p:cNvSpPr>
            <a:spLocks noGrp="1"/>
          </p:cNvSpPr>
          <p:nvPr>
            <p:ph idx="1"/>
          </p:nvPr>
        </p:nvSpPr>
        <p:spPr>
          <a:xfrm>
            <a:off x="251520" y="404812"/>
            <a:ext cx="8640960" cy="6120531"/>
          </a:xfrm>
        </p:spPr>
        <p:txBody>
          <a:bodyPr>
            <a:noAutofit/>
          </a:bodyPr>
          <a:lstStyle/>
          <a:p>
            <a:pPr marL="0" indent="0">
              <a:buFont typeface="Arial" panose="020B0604020202020204" pitchFamily="34" charset="0"/>
              <a:buNone/>
            </a:pPr>
            <a:r>
              <a:rPr lang="ja-JP" altLang="en-US" dirty="0"/>
              <a:t>３．宿舎料の引き上げ行程</a:t>
            </a:r>
          </a:p>
          <a:p>
            <a:pPr marL="0" indent="0">
              <a:buFont typeface="Arial" panose="020B0604020202020204" pitchFamily="34" charset="0"/>
              <a:buNone/>
            </a:pPr>
            <a:r>
              <a:rPr lang="ja-JP" altLang="en-US" sz="3000" dirty="0"/>
              <a:t>　</a:t>
            </a:r>
            <a:r>
              <a:rPr lang="en-US" altLang="ja-JP" sz="3000" dirty="0"/>
              <a:t>2014</a:t>
            </a:r>
            <a:r>
              <a:rPr lang="ja-JP" altLang="en-US" sz="3000" dirty="0"/>
              <a:t>年</a:t>
            </a:r>
            <a:r>
              <a:rPr lang="en-US" altLang="ja-JP" sz="3000" dirty="0"/>
              <a:t>4 </a:t>
            </a:r>
            <a:r>
              <a:rPr lang="ja-JP" altLang="en-US" sz="3000" dirty="0"/>
              <a:t>月、</a:t>
            </a:r>
            <a:r>
              <a:rPr lang="en-US" altLang="ja-JP" sz="3000" dirty="0"/>
              <a:t>2016 </a:t>
            </a:r>
            <a:r>
              <a:rPr lang="ja-JP" altLang="en-US" sz="3000" dirty="0"/>
              <a:t>年</a:t>
            </a:r>
            <a:r>
              <a:rPr lang="en-US" altLang="ja-JP" sz="3000" dirty="0"/>
              <a:t>4 </a:t>
            </a:r>
            <a:r>
              <a:rPr lang="ja-JP" altLang="en-US" sz="3000" dirty="0"/>
              <a:t>月、</a:t>
            </a:r>
            <a:r>
              <a:rPr lang="en-US" altLang="ja-JP" sz="3000" dirty="0"/>
              <a:t>2018 </a:t>
            </a:r>
            <a:r>
              <a:rPr lang="ja-JP" altLang="en-US" sz="3000" dirty="0"/>
              <a:t>年</a:t>
            </a:r>
            <a:r>
              <a:rPr lang="en-US" altLang="ja-JP" sz="3000" dirty="0"/>
              <a:t>4 </a:t>
            </a:r>
            <a:r>
              <a:rPr lang="ja-JP" altLang="en-US" sz="3000" dirty="0"/>
              <a:t>月に、</a:t>
            </a:r>
            <a:r>
              <a:rPr lang="en-US" altLang="ja-JP" sz="3000" dirty="0"/>
              <a:t>3 </a:t>
            </a:r>
            <a:r>
              <a:rPr lang="ja-JP" altLang="en-US" sz="3000" dirty="0"/>
              <a:t>分の</a:t>
            </a:r>
            <a:r>
              <a:rPr lang="en-US" altLang="ja-JP" sz="3000" dirty="0"/>
              <a:t>1 </a:t>
            </a:r>
            <a:r>
              <a:rPr lang="ja-JP" altLang="en-US" sz="3000" dirty="0" err="1"/>
              <a:t>ずつ</a:t>
            </a:r>
            <a:r>
              <a:rPr lang="ja-JP" altLang="en-US" sz="3000" dirty="0"/>
              <a:t>引上げを実施（激変緩和措置）</a:t>
            </a:r>
          </a:p>
          <a:p>
            <a:pPr marL="0" indent="0">
              <a:buFont typeface="Arial" panose="020B0604020202020204" pitchFamily="34" charset="0"/>
              <a:buNone/>
            </a:pPr>
            <a:r>
              <a:rPr lang="ja-JP" altLang="en-US" sz="3000" dirty="0"/>
              <a:t>　また、激変緩和措置の期間中、使用料引上げが公務に及ぼす影響等を把握し、必要に応じて所要の見直しを検討する</a:t>
            </a:r>
            <a:endParaRPr lang="en-US" altLang="ja-JP" sz="3000" dirty="0"/>
          </a:p>
          <a:p>
            <a:pPr marL="0" indent="0">
              <a:buFont typeface="Arial" panose="020B0604020202020204" pitchFamily="34" charset="0"/>
              <a:buNone/>
            </a:pPr>
            <a:endParaRPr lang="ja-JP" altLang="en-US" sz="2000" dirty="0"/>
          </a:p>
          <a:p>
            <a:pPr marL="0" indent="0">
              <a:buFont typeface="Arial" panose="020B0604020202020204" pitchFamily="34" charset="0"/>
              <a:buNone/>
            </a:pPr>
            <a:r>
              <a:rPr lang="ja-JP" altLang="en-US" dirty="0"/>
              <a:t>　</a:t>
            </a:r>
            <a:r>
              <a:rPr lang="en-US" altLang="ja-JP" dirty="0"/>
              <a:t>2014</a:t>
            </a:r>
            <a:r>
              <a:rPr lang="ja-JP" altLang="en-US" dirty="0"/>
              <a:t>年４月に値上げが強行されたが、</a:t>
            </a:r>
            <a:r>
              <a:rPr lang="ja-JP" altLang="en-US" sz="4000" dirty="0">
                <a:solidFill>
                  <a:srgbClr val="FF0000"/>
                </a:solidFill>
              </a:rPr>
              <a:t>私たちの運動で、</a:t>
            </a:r>
            <a:r>
              <a:rPr lang="ja-JP" altLang="en-US" sz="4000" b="1" u="sng" dirty="0">
                <a:solidFill>
                  <a:srgbClr val="FF0000"/>
                </a:solidFill>
              </a:rPr>
              <a:t>平均約２倍の値上げから平均</a:t>
            </a:r>
            <a:r>
              <a:rPr lang="en-US" altLang="ja-JP" sz="4000" b="1" u="sng" dirty="0">
                <a:solidFill>
                  <a:srgbClr val="FF0000"/>
                </a:solidFill>
              </a:rPr>
              <a:t>1.5</a:t>
            </a:r>
            <a:r>
              <a:rPr lang="ja-JP" altLang="en-US" sz="4000" b="1" u="sng" dirty="0">
                <a:solidFill>
                  <a:srgbClr val="FF0000"/>
                </a:solidFill>
              </a:rPr>
              <a:t>倍の値上げに圧縮</a:t>
            </a:r>
            <a:r>
              <a:rPr lang="ja-JP" altLang="en-US" dirty="0">
                <a:solidFill>
                  <a:srgbClr val="FF0000"/>
                </a:solidFill>
              </a:rPr>
              <a:t>した。</a:t>
            </a:r>
            <a:endParaRPr lang="en-US" altLang="ja-JP" dirty="0">
              <a:solidFill>
                <a:srgbClr val="FF0000"/>
              </a:solidFill>
            </a:endParaRPr>
          </a:p>
          <a:p>
            <a:pPr marL="0" indent="0">
              <a:buFont typeface="Arial" panose="020B0604020202020204" pitchFamily="34" charset="0"/>
              <a:buNone/>
            </a:pPr>
            <a:r>
              <a:rPr lang="ja-JP" altLang="en-US" dirty="0">
                <a:solidFill>
                  <a:srgbClr val="FF0000"/>
                </a:solidFill>
              </a:rPr>
              <a:t>　</a:t>
            </a:r>
            <a:r>
              <a:rPr lang="ja-JP" altLang="en-US" dirty="0">
                <a:solidFill>
                  <a:srgbClr val="00B050"/>
                </a:solidFill>
              </a:rPr>
              <a:t>引き続き要望を訴えていき制度を変える運動を</a:t>
            </a:r>
          </a:p>
        </p:txBody>
      </p:sp>
      <p:sp>
        <p:nvSpPr>
          <p:cNvPr id="19459" name="スライド番号プレースホルダー 1">
            <a:extLst>
              <a:ext uri="{FF2B5EF4-FFF2-40B4-BE49-F238E27FC236}">
                <a16:creationId xmlns:a16="http://schemas.microsoft.com/office/drawing/2014/main" id="{E918AF59-3BD2-4313-B7D2-A49FFBE377F5}"/>
              </a:ext>
            </a:extLst>
          </p:cNvPr>
          <p:cNvSpPr>
            <a:spLocks noGrp="1"/>
          </p:cNvSpPr>
          <p:nvPr>
            <p:ph type="sldNum" sz="quarter" idx="12"/>
          </p:nvPr>
        </p:nvSpPr>
        <p:spPr bwMode="auto">
          <a:xfrm>
            <a:off x="6997554"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B74C5335-66FC-468F-A769-F5A6133F856C}" type="slidenum">
              <a:rPr lang="en-US" altLang="ja-JP" sz="1200">
                <a:solidFill>
                  <a:srgbClr val="898989"/>
                </a:solidFill>
              </a:rPr>
              <a:pPr/>
              <a:t>28</a:t>
            </a:fld>
            <a:endParaRPr lang="en-US" altLang="ja-JP" sz="1200">
              <a:solidFill>
                <a:srgbClr val="898989"/>
              </a:solidFill>
            </a:endParaRPr>
          </a:p>
        </p:txBody>
      </p:sp>
      <p:sp>
        <p:nvSpPr>
          <p:cNvPr id="2" name="テキスト ボックス 1">
            <a:extLst>
              <a:ext uri="{FF2B5EF4-FFF2-40B4-BE49-F238E27FC236}">
                <a16:creationId xmlns:a16="http://schemas.microsoft.com/office/drawing/2014/main" id="{D31AED29-4D50-3EB5-D1A0-4E37655C46C0}"/>
              </a:ext>
            </a:extLst>
          </p:cNvPr>
          <p:cNvSpPr txBox="1"/>
          <p:nvPr/>
        </p:nvSpPr>
        <p:spPr>
          <a:xfrm>
            <a:off x="7571657" y="178768"/>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Tree>
    <p:extLst>
      <p:ext uri="{BB962C8B-B14F-4D97-AF65-F5344CB8AC3E}">
        <p14:creationId xmlns:p14="http://schemas.microsoft.com/office/powerpoint/2010/main" val="2328683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CD70419-DD6D-9416-0DA1-3F5361B4F34C}"/>
              </a:ext>
            </a:extLst>
          </p:cNvPr>
          <p:cNvSpPr>
            <a:spLocks noGrp="1"/>
          </p:cNvSpPr>
          <p:nvPr>
            <p:ph type="sldNum" sz="quarter" idx="12"/>
          </p:nvPr>
        </p:nvSpPr>
        <p:spPr/>
        <p:txBody>
          <a:bodyPr/>
          <a:lstStyle/>
          <a:p>
            <a:fld id="{F2848374-0A5D-4EE7-B2C1-8DE42FFEF645}" type="slidenum">
              <a:rPr lang="en-US" altLang="ja-JP" smtClean="0"/>
              <a:pPr/>
              <a:t>29</a:t>
            </a:fld>
            <a:endParaRPr lang="en-US" altLang="ja-JP"/>
          </a:p>
        </p:txBody>
      </p:sp>
      <p:pic>
        <p:nvPicPr>
          <p:cNvPr id="4" name="図 3">
            <a:extLst>
              <a:ext uri="{FF2B5EF4-FFF2-40B4-BE49-F238E27FC236}">
                <a16:creationId xmlns:a16="http://schemas.microsoft.com/office/drawing/2014/main" id="{53557353-A21D-7FDF-69CE-3307DD30382B}"/>
              </a:ext>
            </a:extLst>
          </p:cNvPr>
          <p:cNvPicPr>
            <a:picLocks noChangeAspect="1"/>
          </p:cNvPicPr>
          <p:nvPr/>
        </p:nvPicPr>
        <p:blipFill>
          <a:blip r:embed="rId2"/>
          <a:stretch>
            <a:fillRect/>
          </a:stretch>
        </p:blipFill>
        <p:spPr>
          <a:xfrm>
            <a:off x="827584" y="714643"/>
            <a:ext cx="7784980" cy="5687430"/>
          </a:xfrm>
          <a:prstGeom prst="rect">
            <a:avLst/>
          </a:prstGeom>
        </p:spPr>
      </p:pic>
      <p:sp>
        <p:nvSpPr>
          <p:cNvPr id="5" name="テキスト ボックス 4">
            <a:extLst>
              <a:ext uri="{FF2B5EF4-FFF2-40B4-BE49-F238E27FC236}">
                <a16:creationId xmlns:a16="http://schemas.microsoft.com/office/drawing/2014/main" id="{9DF5EBA7-B6DA-96A8-0F75-79F28254B9F4}"/>
              </a:ext>
            </a:extLst>
          </p:cNvPr>
          <p:cNvSpPr txBox="1"/>
          <p:nvPr/>
        </p:nvSpPr>
        <p:spPr>
          <a:xfrm>
            <a:off x="323528" y="199619"/>
            <a:ext cx="2646878" cy="584775"/>
          </a:xfrm>
          <a:prstGeom prst="rect">
            <a:avLst/>
          </a:prstGeom>
          <a:noFill/>
        </p:spPr>
        <p:txBody>
          <a:bodyPr wrap="none" rtlCol="0">
            <a:spAutoFit/>
          </a:bodyPr>
          <a:lstStyle/>
          <a:p>
            <a:r>
              <a:rPr kumimoji="1" lang="ja-JP" altLang="en-US" sz="3200" dirty="0"/>
              <a:t>⑤宿舎の新設</a:t>
            </a:r>
          </a:p>
        </p:txBody>
      </p:sp>
      <p:sp>
        <p:nvSpPr>
          <p:cNvPr id="6" name="正方形/長方形 5">
            <a:extLst>
              <a:ext uri="{FF2B5EF4-FFF2-40B4-BE49-F238E27FC236}">
                <a16:creationId xmlns:a16="http://schemas.microsoft.com/office/drawing/2014/main" id="{C501D1F5-4E3A-DDDF-A73F-1E4772CBC52E}"/>
              </a:ext>
            </a:extLst>
          </p:cNvPr>
          <p:cNvSpPr/>
          <p:nvPr/>
        </p:nvSpPr>
        <p:spPr>
          <a:xfrm>
            <a:off x="4591321" y="6402073"/>
            <a:ext cx="4320480" cy="307777"/>
          </a:xfrm>
          <a:prstGeom prst="rect">
            <a:avLst/>
          </a:prstGeom>
          <a:noFill/>
        </p:spPr>
        <p:txBody>
          <a:bodyPr wrap="square">
            <a:spAutoFit/>
          </a:bodyPr>
          <a:lstStyle/>
          <a:p>
            <a:r>
              <a:rPr lang="ja-JP" altLang="en-US" sz="1400" dirty="0"/>
              <a:t>「</a:t>
            </a:r>
            <a:r>
              <a:rPr lang="zh-TW" altLang="en-US" sz="1400" dirty="0"/>
              <a:t>財政制度等審議会第</a:t>
            </a:r>
            <a:r>
              <a:rPr lang="ja-JP" altLang="en-US" sz="1400" dirty="0"/>
              <a:t>５８</a:t>
            </a:r>
            <a:r>
              <a:rPr lang="zh-TW" altLang="en-US" sz="1400" dirty="0"/>
              <a:t>回国有財産分科会資料</a:t>
            </a:r>
            <a:r>
              <a:rPr lang="ja-JP" altLang="en-US" sz="1400" dirty="0"/>
              <a:t>」より</a:t>
            </a:r>
          </a:p>
        </p:txBody>
      </p:sp>
      <p:sp>
        <p:nvSpPr>
          <p:cNvPr id="7" name="矢印: 下 6">
            <a:extLst>
              <a:ext uri="{FF2B5EF4-FFF2-40B4-BE49-F238E27FC236}">
                <a16:creationId xmlns:a16="http://schemas.microsoft.com/office/drawing/2014/main" id="{FB131D98-8F05-4924-F5CE-68C9ACC01087}"/>
              </a:ext>
            </a:extLst>
          </p:cNvPr>
          <p:cNvSpPr/>
          <p:nvPr/>
        </p:nvSpPr>
        <p:spPr bwMode="auto">
          <a:xfrm rot="2179468">
            <a:off x="8252524" y="5347585"/>
            <a:ext cx="360040" cy="360040"/>
          </a:xfrm>
          <a:prstGeom prst="downArrow">
            <a:avLst/>
          </a:prstGeom>
          <a:solidFill>
            <a:srgbClr val="FF0000"/>
          </a:solidFill>
          <a:ln w="12700">
            <a:solidFill>
              <a:srgbClr val="0000CC"/>
            </a:solidFill>
            <a:miter lim="800000"/>
            <a:headEnd/>
            <a:tailEnd/>
          </a:ln>
        </p:spPr>
        <p:txBody>
          <a:bodyPr wrap="none" rtlCol="0" anchor="ctr"/>
          <a:lstStyle/>
          <a:p>
            <a:pPr algn="ctr" eaLnBrk="1" hangingPunct="1">
              <a:spcBef>
                <a:spcPct val="0"/>
              </a:spcBef>
              <a:buFontTx/>
              <a:buNone/>
            </a:pPr>
            <a:endParaRPr kumimoji="1" lang="ja-JP" altLang="en-US" sz="2400" dirty="0">
              <a:solidFill>
                <a:srgbClr val="0000CC"/>
              </a:solidFill>
              <a:latin typeface="Times New Roman" panose="02020603050405020304" pitchFamily="18" charset="0"/>
            </a:endParaRPr>
          </a:p>
        </p:txBody>
      </p:sp>
      <p:sp>
        <p:nvSpPr>
          <p:cNvPr id="9" name="テキスト ボックス 8">
            <a:extLst>
              <a:ext uri="{FF2B5EF4-FFF2-40B4-BE49-F238E27FC236}">
                <a16:creationId xmlns:a16="http://schemas.microsoft.com/office/drawing/2014/main" id="{EABBF4B6-1698-C259-417F-B769D9084F06}"/>
              </a:ext>
            </a:extLst>
          </p:cNvPr>
          <p:cNvSpPr txBox="1"/>
          <p:nvPr/>
        </p:nvSpPr>
        <p:spPr>
          <a:xfrm>
            <a:off x="5703680" y="4732038"/>
            <a:ext cx="3287216" cy="461665"/>
          </a:xfrm>
          <a:prstGeom prst="rect">
            <a:avLst/>
          </a:prstGeom>
          <a:noFill/>
        </p:spPr>
        <p:txBody>
          <a:bodyPr wrap="square" rtlCol="0">
            <a:spAutoFit/>
          </a:bodyPr>
          <a:lstStyle/>
          <a:p>
            <a:r>
              <a:rPr kumimoji="1" lang="ja-JP" altLang="en-US" dirty="0">
                <a:solidFill>
                  <a:srgbClr val="FF0000"/>
                </a:solidFill>
              </a:rPr>
              <a:t>既存宿舎の売却が前提</a:t>
            </a:r>
          </a:p>
        </p:txBody>
      </p:sp>
    </p:spTree>
    <p:extLst>
      <p:ext uri="{BB962C8B-B14F-4D97-AF65-F5344CB8AC3E}">
        <p14:creationId xmlns:p14="http://schemas.microsoft.com/office/powerpoint/2010/main" val="130150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74BFB02-0202-44B4-BFA6-5A21BDECC7D1}"/>
              </a:ext>
            </a:extLst>
          </p:cNvPr>
          <p:cNvSpPr txBox="1">
            <a:spLocks/>
          </p:cNvSpPr>
          <p:nvPr/>
        </p:nvSpPr>
        <p:spPr>
          <a:xfrm>
            <a:off x="323850" y="333375"/>
            <a:ext cx="4104134" cy="790575"/>
          </a:xfrm>
          <a:prstGeom prst="rect">
            <a:avLst/>
          </a:prstGeom>
          <a:ln cmpd="dbl">
            <a:solidFill>
              <a:schemeClr val="tx1"/>
            </a:solidFill>
            <a:miter lim="800000"/>
            <a:headEnd/>
            <a:tailEnd/>
          </a:ln>
        </p:spPr>
        <p:txBody>
          <a:bodyPr anchor="ctr" anchorCtr="0"/>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a:r>
              <a:rPr lang="ja-JP" altLang="en-US" sz="3200" dirty="0"/>
              <a:t>①公務員宿舎とは？</a:t>
            </a:r>
          </a:p>
        </p:txBody>
      </p:sp>
      <p:sp>
        <p:nvSpPr>
          <p:cNvPr id="5123" name="Text Box 3">
            <a:extLst>
              <a:ext uri="{FF2B5EF4-FFF2-40B4-BE49-F238E27FC236}">
                <a16:creationId xmlns:a16="http://schemas.microsoft.com/office/drawing/2014/main" id="{79AFCFCB-3C3D-4CB6-AD23-9CC5C426B434}"/>
              </a:ext>
            </a:extLst>
          </p:cNvPr>
          <p:cNvSpPr txBox="1">
            <a:spLocks noChangeArrowheads="1"/>
          </p:cNvSpPr>
          <p:nvPr/>
        </p:nvSpPr>
        <p:spPr bwMode="auto">
          <a:xfrm>
            <a:off x="685800" y="15240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dirty="0"/>
              <a:t>国家公務員宿舎法　第１条　目的</a:t>
            </a:r>
          </a:p>
        </p:txBody>
      </p:sp>
      <p:sp>
        <p:nvSpPr>
          <p:cNvPr id="3076" name="Text Box 4">
            <a:extLst>
              <a:ext uri="{FF2B5EF4-FFF2-40B4-BE49-F238E27FC236}">
                <a16:creationId xmlns:a16="http://schemas.microsoft.com/office/drawing/2014/main" id="{7CE36728-0A2D-4C43-B302-70A483243545}"/>
              </a:ext>
            </a:extLst>
          </p:cNvPr>
          <p:cNvSpPr txBox="1">
            <a:spLocks noChangeArrowheads="1"/>
          </p:cNvSpPr>
          <p:nvPr/>
        </p:nvSpPr>
        <p:spPr bwMode="auto">
          <a:xfrm>
            <a:off x="971550" y="2205038"/>
            <a:ext cx="7391400" cy="2800767"/>
          </a:xfrm>
          <a:prstGeom prst="rect">
            <a:avLst/>
          </a:prstGeom>
          <a:gradFill>
            <a:gsLst>
              <a:gs pos="0">
                <a:schemeClr val="accent6">
                  <a:lumMod val="75000"/>
                </a:schemeClr>
              </a:gs>
              <a:gs pos="35000">
                <a:schemeClr val="bg1"/>
              </a:gs>
              <a:gs pos="100000">
                <a:schemeClr val="accent6">
                  <a:lumMod val="40000"/>
                  <a:lumOff val="6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ja-JP" altLang="en-US" dirty="0"/>
              <a:t>　</a:t>
            </a:r>
            <a:r>
              <a:rPr lang="ja-JP" altLang="en-US" dirty="0">
                <a:latin typeface="UD デジタル 教科書体 NP-R" panose="02020400000000000000" pitchFamily="18" charset="-128"/>
                <a:ea typeface="UD デジタル 教科書体 NP-R" panose="02020400000000000000" pitchFamily="18" charset="-128"/>
              </a:rPr>
              <a:t>この法律は、国が国家公務員等に貸与する宿舎の設置並びに維持及び管理に関する基本的事項を定めて、その適正化を図ることにより、</a:t>
            </a:r>
            <a:r>
              <a:rPr lang="ja-JP" altLang="en-US" sz="3200" b="1" dirty="0">
                <a:solidFill>
                  <a:srgbClr val="CC0000"/>
                </a:solidFill>
                <a:latin typeface="UD デジタル 教科書体 NP-R" panose="02020400000000000000" pitchFamily="18" charset="-128"/>
                <a:ea typeface="UD デジタル 教科書体 NP-R" panose="02020400000000000000" pitchFamily="18" charset="-128"/>
              </a:rPr>
              <a:t>国家公務員等の職務の能率的な遂行を確保し、もつて国等の事務及び事業の円滑な運営に資することを目的</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とする。</a:t>
            </a:r>
            <a:r>
              <a:rPr lang="ja-JP" altLang="en-US" dirty="0">
                <a:solidFill>
                  <a:srgbClr val="CC0000"/>
                </a:solidFill>
                <a:latin typeface="UD デジタル 教科書体 NP-R" panose="02020400000000000000" pitchFamily="18" charset="-128"/>
                <a:ea typeface="UD デジタル 教科書体 NP-R" panose="02020400000000000000" pitchFamily="18" charset="-128"/>
              </a:rPr>
              <a:t>　　　　　　　　　　　　　　　　　　　　　　　　　</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5125" name="Text Box 5">
            <a:extLst>
              <a:ext uri="{FF2B5EF4-FFF2-40B4-BE49-F238E27FC236}">
                <a16:creationId xmlns:a16="http://schemas.microsoft.com/office/drawing/2014/main" id="{981D45E3-E85A-4530-890F-54D0686FD59C}"/>
              </a:ext>
            </a:extLst>
          </p:cNvPr>
          <p:cNvSpPr txBox="1">
            <a:spLocks noChangeArrowheads="1"/>
          </p:cNvSpPr>
          <p:nvPr/>
        </p:nvSpPr>
        <p:spPr bwMode="auto">
          <a:xfrm>
            <a:off x="1143000" y="54864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dirty="0">
                <a:solidFill>
                  <a:srgbClr val="0000CC"/>
                </a:solidFill>
                <a:latin typeface="UD デジタル 教科書体 NK-B" panose="02020700000000000000" pitchFamily="18" charset="-128"/>
                <a:ea typeface="UD デジタル 教科書体 NK-B" panose="02020700000000000000" pitchFamily="18" charset="-128"/>
              </a:rPr>
              <a:t>※ </a:t>
            </a:r>
            <a:r>
              <a:rPr lang="ja-JP" altLang="en-US" dirty="0">
                <a:solidFill>
                  <a:srgbClr val="0000CC"/>
                </a:solidFill>
                <a:latin typeface="UD デジタル 教科書体 NK-B" panose="02020700000000000000" pitchFamily="18" charset="-128"/>
                <a:ea typeface="UD デジタル 教科書体 NK-B" panose="02020700000000000000" pitchFamily="18" charset="-128"/>
              </a:rPr>
              <a:t>「国等」の定義 ＝ 国および独立行政法人</a:t>
            </a:r>
          </a:p>
        </p:txBody>
      </p:sp>
      <p:sp>
        <p:nvSpPr>
          <p:cNvPr id="5127" name="スライド番号プレースホルダー 1">
            <a:extLst>
              <a:ext uri="{FF2B5EF4-FFF2-40B4-BE49-F238E27FC236}">
                <a16:creationId xmlns:a16="http://schemas.microsoft.com/office/drawing/2014/main" id="{24362151-E4AC-435E-A75F-325B6FD44868}"/>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4240AB56-CE21-46AF-A4FA-325AF87BE0F4}" type="slidenum">
              <a:rPr lang="en-US" altLang="ja-JP" sz="1200">
                <a:solidFill>
                  <a:srgbClr val="898989"/>
                </a:solidFill>
              </a:rPr>
              <a:pPr/>
              <a:t>3</a:t>
            </a:fld>
            <a:endParaRPr lang="en-US" altLang="ja-JP" sz="12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92875"/>
            <a:ext cx="2133600" cy="365125"/>
          </a:xfrm>
        </p:spPr>
        <p:txBody>
          <a:bodyPr/>
          <a:lstStyle/>
          <a:p>
            <a:fld id="{F2848374-0A5D-4EE7-B2C1-8DE42FFEF645}" type="slidenum">
              <a:rPr lang="en-US" altLang="ja-JP" smtClean="0"/>
              <a:pPr/>
              <a:t>30</a:t>
            </a:fld>
            <a:endParaRPr lang="en-US" altLang="ja-JP"/>
          </a:p>
        </p:txBody>
      </p:sp>
      <p:sp>
        <p:nvSpPr>
          <p:cNvPr id="4" name="正方形/長方形 3"/>
          <p:cNvSpPr/>
          <p:nvPr/>
        </p:nvSpPr>
        <p:spPr>
          <a:xfrm>
            <a:off x="4572000" y="6395266"/>
            <a:ext cx="4320480" cy="307777"/>
          </a:xfrm>
          <a:prstGeom prst="rect">
            <a:avLst/>
          </a:prstGeom>
          <a:noFill/>
        </p:spPr>
        <p:txBody>
          <a:bodyPr wrap="square">
            <a:spAutoFit/>
          </a:bodyPr>
          <a:lstStyle/>
          <a:p>
            <a:r>
              <a:rPr lang="ja-JP" altLang="en-US" sz="1400" dirty="0"/>
              <a:t>「</a:t>
            </a:r>
            <a:r>
              <a:rPr lang="zh-TW" altLang="en-US" sz="1400" dirty="0"/>
              <a:t>財政制度等審議会第</a:t>
            </a:r>
            <a:r>
              <a:rPr lang="ja-JP" altLang="en-US" sz="1400" dirty="0"/>
              <a:t>５８</a:t>
            </a:r>
            <a:r>
              <a:rPr lang="zh-TW" altLang="en-US" sz="1400" dirty="0"/>
              <a:t>回国有財産分科会資料</a:t>
            </a:r>
            <a:r>
              <a:rPr lang="ja-JP" altLang="en-US" sz="1400" dirty="0"/>
              <a:t>」より</a:t>
            </a:r>
          </a:p>
        </p:txBody>
      </p:sp>
      <p:pic>
        <p:nvPicPr>
          <p:cNvPr id="6" name="図 5">
            <a:extLst>
              <a:ext uri="{FF2B5EF4-FFF2-40B4-BE49-F238E27FC236}">
                <a16:creationId xmlns:a16="http://schemas.microsoft.com/office/drawing/2014/main" id="{90DC67ED-CD34-F469-3B55-717D9ECFEAE3}"/>
              </a:ext>
            </a:extLst>
          </p:cNvPr>
          <p:cNvPicPr>
            <a:picLocks noChangeAspect="1"/>
          </p:cNvPicPr>
          <p:nvPr/>
        </p:nvPicPr>
        <p:blipFill>
          <a:blip r:embed="rId2"/>
          <a:stretch>
            <a:fillRect/>
          </a:stretch>
        </p:blipFill>
        <p:spPr>
          <a:xfrm>
            <a:off x="313730" y="118587"/>
            <a:ext cx="8516539" cy="6325483"/>
          </a:xfrm>
          <a:prstGeom prst="rect">
            <a:avLst/>
          </a:prstGeom>
        </p:spPr>
      </p:pic>
      <p:sp>
        <p:nvSpPr>
          <p:cNvPr id="7" name="テキスト ボックス 6">
            <a:extLst>
              <a:ext uri="{FF2B5EF4-FFF2-40B4-BE49-F238E27FC236}">
                <a16:creationId xmlns:a16="http://schemas.microsoft.com/office/drawing/2014/main" id="{EE1FBCCC-C120-CE55-E274-608B4CE74176}"/>
              </a:ext>
            </a:extLst>
          </p:cNvPr>
          <p:cNvSpPr txBox="1"/>
          <p:nvPr/>
        </p:nvSpPr>
        <p:spPr>
          <a:xfrm>
            <a:off x="2339752" y="2564429"/>
            <a:ext cx="4104456" cy="461665"/>
          </a:xfrm>
          <a:prstGeom prst="rect">
            <a:avLst/>
          </a:prstGeom>
          <a:noFill/>
        </p:spPr>
        <p:txBody>
          <a:bodyPr wrap="square" rtlCol="0">
            <a:spAutoFit/>
          </a:bodyPr>
          <a:lstStyle/>
          <a:p>
            <a:r>
              <a:rPr kumimoji="1" lang="ja-JP" altLang="en-US" dirty="0">
                <a:highlight>
                  <a:srgbClr val="FFFF00"/>
                </a:highlight>
              </a:rPr>
              <a:t>出先機関の入居希望者は？</a:t>
            </a:r>
          </a:p>
        </p:txBody>
      </p:sp>
    </p:spTree>
    <p:extLst>
      <p:ext uri="{BB962C8B-B14F-4D97-AF65-F5344CB8AC3E}">
        <p14:creationId xmlns:p14="http://schemas.microsoft.com/office/powerpoint/2010/main" val="192123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3F8492D-026B-5196-35FB-A1EF1B863EB8}"/>
              </a:ext>
            </a:extLst>
          </p:cNvPr>
          <p:cNvSpPr>
            <a:spLocks noGrp="1"/>
          </p:cNvSpPr>
          <p:nvPr>
            <p:ph type="sldNum" sz="quarter" idx="12"/>
          </p:nvPr>
        </p:nvSpPr>
        <p:spPr/>
        <p:txBody>
          <a:bodyPr/>
          <a:lstStyle/>
          <a:p>
            <a:fld id="{F2848374-0A5D-4EE7-B2C1-8DE42FFEF645}" type="slidenum">
              <a:rPr lang="en-US" altLang="ja-JP" smtClean="0"/>
              <a:pPr/>
              <a:t>31</a:t>
            </a:fld>
            <a:endParaRPr lang="en-US" altLang="ja-JP"/>
          </a:p>
        </p:txBody>
      </p:sp>
      <p:sp>
        <p:nvSpPr>
          <p:cNvPr id="4" name="テキスト ボックス 3">
            <a:extLst>
              <a:ext uri="{FF2B5EF4-FFF2-40B4-BE49-F238E27FC236}">
                <a16:creationId xmlns:a16="http://schemas.microsoft.com/office/drawing/2014/main" id="{E59EAEBE-F9E4-FB7E-E7E3-5306E6BD79FB}"/>
              </a:ext>
            </a:extLst>
          </p:cNvPr>
          <p:cNvSpPr txBox="1"/>
          <p:nvPr/>
        </p:nvSpPr>
        <p:spPr>
          <a:xfrm>
            <a:off x="863588" y="727031"/>
            <a:ext cx="7416824" cy="6001643"/>
          </a:xfrm>
          <a:prstGeom prst="rect">
            <a:avLst/>
          </a:prstGeom>
          <a:noFill/>
        </p:spPr>
        <p:txBody>
          <a:bodyPr wrap="square" rtlCol="0">
            <a:spAutoFit/>
          </a:bodyPr>
          <a:lstStyle/>
          <a:p>
            <a:r>
              <a:rPr kumimoji="1" lang="ja-JP" altLang="en-US" dirty="0"/>
              <a:t>東京都内では新築マンションの人気が高いことから、</a:t>
            </a:r>
            <a:endParaRPr kumimoji="1" lang="en-US" altLang="ja-JP" dirty="0"/>
          </a:p>
          <a:p>
            <a:r>
              <a:rPr lang="ja-JP" altLang="en-US" dirty="0"/>
              <a:t>不動産デベロッパーにとってまとまった土地を確保することが重要となっています。</a:t>
            </a:r>
            <a:endParaRPr lang="en-US" altLang="ja-JP" dirty="0"/>
          </a:p>
          <a:p>
            <a:endParaRPr kumimoji="1" lang="en-US" altLang="ja-JP" dirty="0"/>
          </a:p>
          <a:p>
            <a:r>
              <a:rPr lang="ja-JP" altLang="en-US" dirty="0"/>
              <a:t>すでに公務員宿舎跡地が高級マンションとして整備され富裕層向けに販売されており、今後もこの流れが続くことになります。</a:t>
            </a:r>
            <a:endParaRPr lang="en-US" altLang="ja-JP" dirty="0"/>
          </a:p>
          <a:p>
            <a:endParaRPr lang="en-US" altLang="ja-JP" dirty="0"/>
          </a:p>
          <a:p>
            <a:r>
              <a:rPr lang="ja-JP" altLang="en-US" dirty="0"/>
              <a:t>●ウィキペディアの非公式情報</a:t>
            </a:r>
            <a:endParaRPr kumimoji="1" lang="en-US" altLang="ja-JP" dirty="0"/>
          </a:p>
          <a:p>
            <a:r>
              <a:rPr kumimoji="1" lang="ja-JP" altLang="en-US" sz="1800" dirty="0"/>
              <a:t>　　　　</a:t>
            </a:r>
            <a:r>
              <a:rPr kumimoji="1" lang="en-US" altLang="ja-JP" sz="1800" dirty="0">
                <a:hlinkClick r:id="rId2"/>
              </a:rPr>
              <a:t>https://ja.wikipedia.org/wiki/%E5%AE%98%E8%88%8E</a:t>
            </a:r>
            <a:endParaRPr kumimoji="1" lang="en-US" altLang="ja-JP" sz="1800" dirty="0"/>
          </a:p>
          <a:p>
            <a:endParaRPr kumimoji="1" lang="en-US" altLang="ja-JP" sz="1800" dirty="0"/>
          </a:p>
          <a:p>
            <a:r>
              <a:rPr kumimoji="1" lang="ja-JP" altLang="en-US" sz="1800" dirty="0"/>
              <a:t>　　</a:t>
            </a:r>
            <a:r>
              <a:rPr kumimoji="1" lang="en-US" altLang="ja-JP" sz="1800" dirty="0"/>
              <a:t>2006</a:t>
            </a:r>
            <a:r>
              <a:rPr kumimoji="1" lang="ja-JP" altLang="en-US" sz="1800" dirty="0"/>
              <a:t>年ごろからマスコミが「都心の官舎に安い家賃で住む公務員」として　　</a:t>
            </a:r>
            <a:endParaRPr kumimoji="1" lang="en-US" altLang="ja-JP" sz="1800" dirty="0"/>
          </a:p>
          <a:p>
            <a:r>
              <a:rPr lang="ja-JP" altLang="en-US" sz="1800" dirty="0"/>
              <a:t>　</a:t>
            </a:r>
            <a:r>
              <a:rPr kumimoji="1" lang="ja-JP" altLang="en-US" sz="1800" dirty="0"/>
              <a:t>ネガティブキャンペーンを展開したことから、政府は都心の官舎の売却を　</a:t>
            </a:r>
            <a:endParaRPr kumimoji="1" lang="en-US" altLang="ja-JP" sz="1800" dirty="0"/>
          </a:p>
          <a:p>
            <a:r>
              <a:rPr lang="ja-JP" altLang="en-US" sz="1800" dirty="0"/>
              <a:t>　</a:t>
            </a:r>
            <a:r>
              <a:rPr kumimoji="1" lang="ja-JP" altLang="en-US" sz="1800" dirty="0"/>
              <a:t>進め、その結果</a:t>
            </a:r>
            <a:r>
              <a:rPr kumimoji="1" lang="en-US" altLang="ja-JP" sz="1800" dirty="0"/>
              <a:t>2021</a:t>
            </a:r>
            <a:r>
              <a:rPr kumimoji="1" lang="ja-JP" altLang="en-US" sz="1800" dirty="0"/>
              <a:t>年には都心部で</a:t>
            </a:r>
            <a:r>
              <a:rPr kumimoji="1" lang="en-US" altLang="ja-JP" sz="1800" dirty="0"/>
              <a:t>4</a:t>
            </a:r>
            <a:r>
              <a:rPr kumimoji="1" lang="ja-JP" altLang="en-US" sz="1800" dirty="0"/>
              <a:t>千戸ほどが不足し、初動対応に支</a:t>
            </a:r>
            <a:endParaRPr kumimoji="1" lang="en-US" altLang="ja-JP" sz="1800" dirty="0"/>
          </a:p>
          <a:p>
            <a:r>
              <a:rPr lang="ja-JP" altLang="en-US" sz="1800" dirty="0"/>
              <a:t>　</a:t>
            </a:r>
            <a:r>
              <a:rPr kumimoji="1" lang="ja-JP" altLang="en-US" sz="1800" dirty="0"/>
              <a:t>障を来している。また売却益は国家予算と比較して少額のため国家財政には寄与せず、都心の一等地を得られる不動産業者しか利益がないという意見もある。</a:t>
            </a:r>
            <a:endParaRPr kumimoji="1" lang="en-US" altLang="ja-JP" sz="1800" dirty="0"/>
          </a:p>
          <a:p>
            <a:endParaRPr kumimoji="1" lang="ja-JP" altLang="en-US" dirty="0"/>
          </a:p>
        </p:txBody>
      </p:sp>
      <p:sp>
        <p:nvSpPr>
          <p:cNvPr id="5" name="テキスト ボックス 4">
            <a:extLst>
              <a:ext uri="{FF2B5EF4-FFF2-40B4-BE49-F238E27FC236}">
                <a16:creationId xmlns:a16="http://schemas.microsoft.com/office/drawing/2014/main" id="{3DF5E5CE-9345-A334-ACB3-9757FC195F4C}"/>
              </a:ext>
            </a:extLst>
          </p:cNvPr>
          <p:cNvSpPr txBox="1"/>
          <p:nvPr/>
        </p:nvSpPr>
        <p:spPr>
          <a:xfrm>
            <a:off x="412273" y="265366"/>
            <a:ext cx="5521063" cy="461665"/>
          </a:xfrm>
          <a:prstGeom prst="rect">
            <a:avLst/>
          </a:prstGeom>
          <a:noFill/>
        </p:spPr>
        <p:txBody>
          <a:bodyPr wrap="none" rtlCol="0">
            <a:spAutoFit/>
          </a:bodyPr>
          <a:lstStyle/>
          <a:p>
            <a:r>
              <a:rPr kumimoji="1" lang="ja-JP" altLang="en-US" dirty="0">
                <a:highlight>
                  <a:srgbClr val="FFFF00"/>
                </a:highlight>
              </a:rPr>
              <a:t>豆知識１・・・削減された宿舎跡地のゆくえ</a:t>
            </a:r>
          </a:p>
        </p:txBody>
      </p:sp>
    </p:spTree>
    <p:extLst>
      <p:ext uri="{BB962C8B-B14F-4D97-AF65-F5344CB8AC3E}">
        <p14:creationId xmlns:p14="http://schemas.microsoft.com/office/powerpoint/2010/main" val="2437239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548CCB4-88D4-F74E-BC14-0B891EA6150B}"/>
              </a:ext>
            </a:extLst>
          </p:cNvPr>
          <p:cNvSpPr>
            <a:spLocks noGrp="1"/>
          </p:cNvSpPr>
          <p:nvPr>
            <p:ph type="sldNum" sz="quarter" idx="12"/>
          </p:nvPr>
        </p:nvSpPr>
        <p:spPr/>
        <p:txBody>
          <a:bodyPr/>
          <a:lstStyle/>
          <a:p>
            <a:fld id="{F2848374-0A5D-4EE7-B2C1-8DE42FFEF645}" type="slidenum">
              <a:rPr lang="en-US" altLang="ja-JP" smtClean="0"/>
              <a:pPr/>
              <a:t>32</a:t>
            </a:fld>
            <a:endParaRPr lang="en-US" altLang="ja-JP"/>
          </a:p>
        </p:txBody>
      </p:sp>
      <p:pic>
        <p:nvPicPr>
          <p:cNvPr id="4" name="図 3">
            <a:extLst>
              <a:ext uri="{FF2B5EF4-FFF2-40B4-BE49-F238E27FC236}">
                <a16:creationId xmlns:a16="http://schemas.microsoft.com/office/drawing/2014/main" id="{277FFA90-4CF6-41F8-8FD8-D2C01F3EFABD}"/>
              </a:ext>
            </a:extLst>
          </p:cNvPr>
          <p:cNvPicPr>
            <a:picLocks noChangeAspect="1"/>
          </p:cNvPicPr>
          <p:nvPr/>
        </p:nvPicPr>
        <p:blipFill>
          <a:blip r:embed="rId2"/>
          <a:stretch>
            <a:fillRect/>
          </a:stretch>
        </p:blipFill>
        <p:spPr>
          <a:xfrm>
            <a:off x="539552" y="875176"/>
            <a:ext cx="7782549" cy="2138764"/>
          </a:xfrm>
          <a:prstGeom prst="rect">
            <a:avLst/>
          </a:prstGeom>
        </p:spPr>
      </p:pic>
      <p:pic>
        <p:nvPicPr>
          <p:cNvPr id="6" name="図 5">
            <a:extLst>
              <a:ext uri="{FF2B5EF4-FFF2-40B4-BE49-F238E27FC236}">
                <a16:creationId xmlns:a16="http://schemas.microsoft.com/office/drawing/2014/main" id="{112254BF-572B-2E0A-CB9B-35DD9EC44558}"/>
              </a:ext>
            </a:extLst>
          </p:cNvPr>
          <p:cNvPicPr>
            <a:picLocks noChangeAspect="1"/>
          </p:cNvPicPr>
          <p:nvPr/>
        </p:nvPicPr>
        <p:blipFill>
          <a:blip r:embed="rId3"/>
          <a:stretch>
            <a:fillRect/>
          </a:stretch>
        </p:blipFill>
        <p:spPr>
          <a:xfrm>
            <a:off x="539552" y="3405325"/>
            <a:ext cx="7761488" cy="2559640"/>
          </a:xfrm>
          <a:prstGeom prst="rect">
            <a:avLst/>
          </a:prstGeom>
        </p:spPr>
      </p:pic>
    </p:spTree>
    <p:extLst>
      <p:ext uri="{BB962C8B-B14F-4D97-AF65-F5344CB8AC3E}">
        <p14:creationId xmlns:p14="http://schemas.microsoft.com/office/powerpoint/2010/main" val="123009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スライド番号プレースホルダー 3">
            <a:extLst>
              <a:ext uri="{FF2B5EF4-FFF2-40B4-BE49-F238E27FC236}">
                <a16:creationId xmlns:a16="http://schemas.microsoft.com/office/drawing/2014/main" id="{F3BCFC7C-7494-4F71-BB40-75902941D592}"/>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DC1689D3-2F27-4476-80D1-66A8AA46C39C}" type="slidenum">
              <a:rPr lang="en-US" altLang="ja-JP" sz="1200">
                <a:solidFill>
                  <a:srgbClr val="898989"/>
                </a:solidFill>
              </a:rPr>
              <a:pPr/>
              <a:t>33</a:t>
            </a:fld>
            <a:endParaRPr lang="en-US" altLang="ja-JP" sz="1200">
              <a:solidFill>
                <a:srgbClr val="898989"/>
              </a:solidFill>
            </a:endParaRPr>
          </a:p>
        </p:txBody>
      </p:sp>
      <p:sp>
        <p:nvSpPr>
          <p:cNvPr id="6" name="Text Box 2">
            <a:extLst>
              <a:ext uri="{FF2B5EF4-FFF2-40B4-BE49-F238E27FC236}">
                <a16:creationId xmlns:a16="http://schemas.microsoft.com/office/drawing/2014/main" id="{0CAD2400-7A82-43E3-B512-C3D46FAC79B5}"/>
              </a:ext>
            </a:extLst>
          </p:cNvPr>
          <p:cNvSpPr txBox="1">
            <a:spLocks noChangeArrowheads="1"/>
          </p:cNvSpPr>
          <p:nvPr/>
        </p:nvSpPr>
        <p:spPr bwMode="auto">
          <a:xfrm>
            <a:off x="395536" y="642622"/>
            <a:ext cx="7415212" cy="523220"/>
          </a:xfrm>
          <a:prstGeom prst="rect">
            <a:avLst/>
          </a:prstGeom>
          <a:solidFill>
            <a:srgbClr val="92D050"/>
          </a:solidFill>
          <a:ln w="19050">
            <a:solidFill>
              <a:schemeClr val="tx1"/>
            </a:solidFill>
            <a:miter lim="800000"/>
            <a:headEnd/>
            <a:tailEnd/>
          </a:ln>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ja-JP" altLang="en-US" sz="2800" dirty="0">
                <a:latin typeface="HG丸ｺﾞｼｯｸM-PRO" panose="020F0600000000000000" pitchFamily="50" charset="-128"/>
                <a:ea typeface="HG丸ｺﾞｼｯｸM-PRO" panose="020F0600000000000000" pitchFamily="50" charset="-128"/>
              </a:rPr>
              <a:t>合同宿舎の原状回復に関するガイドライン</a:t>
            </a:r>
          </a:p>
        </p:txBody>
      </p:sp>
      <p:sp>
        <p:nvSpPr>
          <p:cNvPr id="7" name="Text Box 3">
            <a:extLst>
              <a:ext uri="{FF2B5EF4-FFF2-40B4-BE49-F238E27FC236}">
                <a16:creationId xmlns:a16="http://schemas.microsoft.com/office/drawing/2014/main" id="{7F93DAC9-83DC-47A7-BA93-EAC939D442AE}"/>
              </a:ext>
            </a:extLst>
          </p:cNvPr>
          <p:cNvSpPr txBox="1">
            <a:spLocks noChangeArrowheads="1"/>
          </p:cNvSpPr>
          <p:nvPr/>
        </p:nvSpPr>
        <p:spPr bwMode="auto">
          <a:xfrm>
            <a:off x="571500" y="1429585"/>
            <a:ext cx="8001000" cy="256224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5000"/>
              </a:spcBef>
            </a:pPr>
            <a:r>
              <a:rPr lang="en-US" altLang="ja-JP" dirty="0"/>
              <a:t>○ </a:t>
            </a:r>
            <a:r>
              <a:rPr lang="ja-JP" altLang="en-US" dirty="0"/>
              <a:t>「合同宿舎の原状回復等に関するガイドライン等の取扱いの改正について」</a:t>
            </a:r>
          </a:p>
          <a:p>
            <a:pPr algn="r" eaLnBrk="1" hangingPunct="1">
              <a:spcBef>
                <a:spcPct val="25000"/>
              </a:spcBef>
            </a:pPr>
            <a:r>
              <a:rPr lang="ja-JP" altLang="en-US" dirty="0"/>
              <a:t>　　　　　　　財務省　事務連絡　平成</a:t>
            </a:r>
            <a:r>
              <a:rPr lang="en-US" altLang="ja-JP" dirty="0"/>
              <a:t>28</a:t>
            </a:r>
            <a:r>
              <a:rPr lang="ja-JP" altLang="en-US" dirty="0"/>
              <a:t>年</a:t>
            </a:r>
            <a:r>
              <a:rPr lang="en-US" altLang="ja-JP" dirty="0"/>
              <a:t>12</a:t>
            </a:r>
            <a:r>
              <a:rPr lang="ja-JP" altLang="en-US" dirty="0"/>
              <a:t>月</a:t>
            </a:r>
            <a:r>
              <a:rPr lang="en-US" altLang="ja-JP" dirty="0"/>
              <a:t>2</a:t>
            </a:r>
            <a:r>
              <a:rPr lang="ja-JP" altLang="en-US" dirty="0"/>
              <a:t>日付</a:t>
            </a:r>
          </a:p>
          <a:p>
            <a:pPr eaLnBrk="1" hangingPunct="1">
              <a:spcBef>
                <a:spcPct val="25000"/>
              </a:spcBef>
            </a:pPr>
            <a:r>
              <a:rPr lang="ja-JP" altLang="en-US" dirty="0"/>
              <a:t>・</a:t>
            </a:r>
            <a:r>
              <a:rPr lang="en-US" altLang="ja-JP" dirty="0"/>
              <a:t>『</a:t>
            </a:r>
            <a:r>
              <a:rPr lang="ja-JP" altLang="en-US" dirty="0"/>
              <a:t>軽微修繕</a:t>
            </a:r>
            <a:r>
              <a:rPr lang="en-US" altLang="ja-JP" dirty="0"/>
              <a:t>』</a:t>
            </a:r>
            <a:r>
              <a:rPr lang="ja-JP" altLang="en-US" dirty="0"/>
              <a:t>の範囲が民間賃貸なみに変更された</a:t>
            </a:r>
            <a:endParaRPr lang="en-US" altLang="ja-JP" sz="1800" dirty="0"/>
          </a:p>
          <a:p>
            <a:pPr eaLnBrk="1" hangingPunct="1">
              <a:spcBef>
                <a:spcPct val="25000"/>
              </a:spcBef>
            </a:pPr>
            <a:r>
              <a:rPr lang="ja-JP" altLang="en-US" sz="1800" dirty="0"/>
              <a:t>　　　</a:t>
            </a:r>
            <a:r>
              <a:rPr lang="en-US" altLang="ja-JP" sz="1800" dirty="0"/>
              <a:t>※</a:t>
            </a:r>
            <a:r>
              <a:rPr lang="ja-JP" altLang="en-US" sz="1800" dirty="0"/>
              <a:t>宿舎管理者が知らない場合があるので注意！</a:t>
            </a:r>
            <a:endParaRPr lang="en-US" altLang="ja-JP" sz="1800" dirty="0"/>
          </a:p>
          <a:p>
            <a:pPr eaLnBrk="1" hangingPunct="1">
              <a:spcBef>
                <a:spcPct val="25000"/>
              </a:spcBef>
            </a:pPr>
            <a:r>
              <a:rPr lang="ja-JP" altLang="en-US" dirty="0"/>
              <a:t>・トラブル防止のため</a:t>
            </a:r>
            <a:r>
              <a:rPr lang="en-US" altLang="ja-JP" dirty="0"/>
              <a:t>『</a:t>
            </a:r>
            <a:r>
              <a:rPr lang="ja-JP" altLang="en-US" dirty="0"/>
              <a:t>損傷等申出書</a:t>
            </a:r>
            <a:r>
              <a:rPr lang="en-US" altLang="ja-JP" dirty="0"/>
              <a:t>』</a:t>
            </a:r>
            <a:r>
              <a:rPr lang="ja-JP" altLang="en-US" dirty="0"/>
              <a:t>の提出が徹底された</a:t>
            </a:r>
          </a:p>
        </p:txBody>
      </p:sp>
      <p:sp>
        <p:nvSpPr>
          <p:cNvPr id="2" name="テキスト ボックス 1">
            <a:extLst>
              <a:ext uri="{FF2B5EF4-FFF2-40B4-BE49-F238E27FC236}">
                <a16:creationId xmlns:a16="http://schemas.microsoft.com/office/drawing/2014/main" id="{A86024E1-7E1F-8096-8602-3B00DA007DB6}"/>
              </a:ext>
            </a:extLst>
          </p:cNvPr>
          <p:cNvSpPr txBox="1"/>
          <p:nvPr/>
        </p:nvSpPr>
        <p:spPr>
          <a:xfrm>
            <a:off x="7596336" y="62106"/>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pic>
        <p:nvPicPr>
          <p:cNvPr id="9" name="図 8">
            <a:extLst>
              <a:ext uri="{FF2B5EF4-FFF2-40B4-BE49-F238E27FC236}">
                <a16:creationId xmlns:a16="http://schemas.microsoft.com/office/drawing/2014/main" id="{BE05A187-116C-147F-D2BD-2FF32146AAF9}"/>
              </a:ext>
            </a:extLst>
          </p:cNvPr>
          <p:cNvPicPr>
            <a:picLocks noChangeAspect="1"/>
          </p:cNvPicPr>
          <p:nvPr/>
        </p:nvPicPr>
        <p:blipFill>
          <a:blip r:embed="rId2"/>
          <a:stretch>
            <a:fillRect/>
          </a:stretch>
        </p:blipFill>
        <p:spPr>
          <a:xfrm>
            <a:off x="1331640" y="4184726"/>
            <a:ext cx="6696744" cy="2611168"/>
          </a:xfrm>
          <a:prstGeom prst="rect">
            <a:avLst/>
          </a:prstGeom>
        </p:spPr>
      </p:pic>
      <p:sp>
        <p:nvSpPr>
          <p:cNvPr id="10" name="テキスト ボックス 9">
            <a:extLst>
              <a:ext uri="{FF2B5EF4-FFF2-40B4-BE49-F238E27FC236}">
                <a16:creationId xmlns:a16="http://schemas.microsoft.com/office/drawing/2014/main" id="{9814F853-8623-610A-9FD7-1D19B23D18B8}"/>
              </a:ext>
            </a:extLst>
          </p:cNvPr>
          <p:cNvSpPr txBox="1"/>
          <p:nvPr/>
        </p:nvSpPr>
        <p:spPr>
          <a:xfrm>
            <a:off x="141931" y="118851"/>
            <a:ext cx="4039888" cy="461665"/>
          </a:xfrm>
          <a:prstGeom prst="rect">
            <a:avLst/>
          </a:prstGeom>
          <a:noFill/>
        </p:spPr>
        <p:txBody>
          <a:bodyPr wrap="none" rtlCol="0">
            <a:spAutoFit/>
          </a:bodyPr>
          <a:lstStyle/>
          <a:p>
            <a:r>
              <a:rPr kumimoji="1" lang="ja-JP" altLang="en-US" dirty="0">
                <a:highlight>
                  <a:srgbClr val="FFFF00"/>
                </a:highlight>
              </a:rPr>
              <a:t>豆知識２・・・入居中のトラブル</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1">
            <a:extLst>
              <a:ext uri="{FF2B5EF4-FFF2-40B4-BE49-F238E27FC236}">
                <a16:creationId xmlns:a16="http://schemas.microsoft.com/office/drawing/2014/main" id="{37FE6618-B78A-42E4-9824-DA2DD9C2711E}"/>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65E3643-753E-4861-AC30-D3A83A974394}" type="slidenum">
              <a:rPr lang="en-US" altLang="ja-JP" sz="1200">
                <a:solidFill>
                  <a:srgbClr val="898989"/>
                </a:solidFill>
              </a:rPr>
              <a:pPr/>
              <a:t>34</a:t>
            </a:fld>
            <a:endParaRPr lang="en-US" altLang="ja-JP" sz="1200">
              <a:solidFill>
                <a:srgbClr val="898989"/>
              </a:solidFill>
            </a:endParaRPr>
          </a:p>
        </p:txBody>
      </p:sp>
      <p:sp>
        <p:nvSpPr>
          <p:cNvPr id="3" name="正方形/長方形 2">
            <a:extLst>
              <a:ext uri="{FF2B5EF4-FFF2-40B4-BE49-F238E27FC236}">
                <a16:creationId xmlns:a16="http://schemas.microsoft.com/office/drawing/2014/main" id="{724F1C2B-62A5-4CA1-AAE2-F5E4FEC870C7}"/>
              </a:ext>
            </a:extLst>
          </p:cNvPr>
          <p:cNvSpPr/>
          <p:nvPr/>
        </p:nvSpPr>
        <p:spPr bwMode="auto">
          <a:xfrm>
            <a:off x="971600" y="692696"/>
            <a:ext cx="1368425" cy="914400"/>
          </a:xfrm>
          <a:prstGeom prst="rect">
            <a:avLst/>
          </a:prstGeom>
          <a:solidFill>
            <a:schemeClr val="accent3">
              <a:lumMod val="40000"/>
              <a:lumOff val="60000"/>
            </a:schemeClr>
          </a:solidFill>
          <a:ln w="12700">
            <a:solidFill>
              <a:srgbClr val="0000CC"/>
            </a:solidFill>
            <a:miter lim="800000"/>
            <a:headEnd/>
            <a:tailEnd/>
          </a:ln>
        </p:spPr>
        <p:txBody>
          <a:bodyPr wrap="none" anchor="ctr"/>
          <a:lstStyle/>
          <a:p>
            <a:pPr algn="ctr" eaLnBrk="1" hangingPunct="1">
              <a:defRPr/>
            </a:pPr>
            <a:r>
              <a:rPr lang="ja-JP" altLang="en-US" dirty="0">
                <a:solidFill>
                  <a:srgbClr val="0000CC"/>
                </a:solidFill>
                <a:ea typeface="ＭＳ Ｐゴシック" charset="-128"/>
              </a:rPr>
              <a:t>管理人</a:t>
            </a:r>
          </a:p>
        </p:txBody>
      </p:sp>
      <p:sp>
        <p:nvSpPr>
          <p:cNvPr id="4" name="円/楕円 3">
            <a:extLst>
              <a:ext uri="{FF2B5EF4-FFF2-40B4-BE49-F238E27FC236}">
                <a16:creationId xmlns:a16="http://schemas.microsoft.com/office/drawing/2014/main" id="{8CCE85CF-B4C0-4632-965D-19189774EC6F}"/>
              </a:ext>
            </a:extLst>
          </p:cNvPr>
          <p:cNvSpPr/>
          <p:nvPr/>
        </p:nvSpPr>
        <p:spPr bwMode="auto">
          <a:xfrm>
            <a:off x="1209328" y="2010544"/>
            <a:ext cx="914400" cy="914400"/>
          </a:xfrm>
          <a:prstGeom prst="ellipse">
            <a:avLst/>
          </a:prstGeom>
          <a:solidFill>
            <a:schemeClr val="accent5">
              <a:lumMod val="40000"/>
              <a:lumOff val="60000"/>
            </a:schemeClr>
          </a:solidFill>
          <a:ln w="12700">
            <a:solidFill>
              <a:srgbClr val="0000CC"/>
            </a:solidFill>
            <a:miter lim="800000"/>
            <a:headEnd/>
            <a:tailEnd/>
          </a:ln>
        </p:spPr>
        <p:txBody>
          <a:bodyPr wrap="none" anchor="ctr"/>
          <a:lstStyle/>
          <a:p>
            <a:pPr algn="ctr" eaLnBrk="1" hangingPunct="1">
              <a:defRPr/>
            </a:pPr>
            <a:r>
              <a:rPr lang="ja-JP" altLang="en-US" dirty="0">
                <a:solidFill>
                  <a:srgbClr val="0000CC"/>
                </a:solidFill>
                <a:ea typeface="ＭＳ Ｐゴシック" charset="-128"/>
              </a:rPr>
              <a:t>入居者</a:t>
            </a:r>
          </a:p>
        </p:txBody>
      </p:sp>
      <p:sp>
        <p:nvSpPr>
          <p:cNvPr id="5" name="正方形/長方形 4">
            <a:extLst>
              <a:ext uri="{FF2B5EF4-FFF2-40B4-BE49-F238E27FC236}">
                <a16:creationId xmlns:a16="http://schemas.microsoft.com/office/drawing/2014/main" id="{1D8BBE85-7654-48AD-B13D-C0ED7F3862D2}"/>
              </a:ext>
            </a:extLst>
          </p:cNvPr>
          <p:cNvSpPr/>
          <p:nvPr/>
        </p:nvSpPr>
        <p:spPr bwMode="auto">
          <a:xfrm>
            <a:off x="982687" y="3356992"/>
            <a:ext cx="1366838" cy="914400"/>
          </a:xfrm>
          <a:prstGeom prst="rect">
            <a:avLst/>
          </a:prstGeom>
          <a:solidFill>
            <a:schemeClr val="accent3">
              <a:lumMod val="40000"/>
              <a:lumOff val="60000"/>
            </a:schemeClr>
          </a:solidFill>
          <a:ln w="12700">
            <a:solidFill>
              <a:srgbClr val="0000CC"/>
            </a:solidFill>
            <a:miter lim="800000"/>
            <a:headEnd/>
            <a:tailEnd/>
          </a:ln>
        </p:spPr>
        <p:txBody>
          <a:bodyPr wrap="none" anchor="ctr"/>
          <a:lstStyle/>
          <a:p>
            <a:pPr algn="ctr" eaLnBrk="1" hangingPunct="1">
              <a:defRPr/>
            </a:pPr>
            <a:r>
              <a:rPr lang="ja-JP" altLang="en-US" dirty="0">
                <a:solidFill>
                  <a:srgbClr val="0000CC"/>
                </a:solidFill>
                <a:ea typeface="ＭＳ Ｐゴシック" charset="-128"/>
              </a:rPr>
              <a:t>管理人</a:t>
            </a:r>
          </a:p>
        </p:txBody>
      </p:sp>
      <p:sp>
        <p:nvSpPr>
          <p:cNvPr id="6" name="円/楕円 5">
            <a:extLst>
              <a:ext uri="{FF2B5EF4-FFF2-40B4-BE49-F238E27FC236}">
                <a16:creationId xmlns:a16="http://schemas.microsoft.com/office/drawing/2014/main" id="{C55334C1-76C6-4D3D-8392-65AECA7A2065}"/>
              </a:ext>
            </a:extLst>
          </p:cNvPr>
          <p:cNvSpPr/>
          <p:nvPr/>
        </p:nvSpPr>
        <p:spPr bwMode="auto">
          <a:xfrm>
            <a:off x="2123728" y="4653136"/>
            <a:ext cx="914400" cy="914400"/>
          </a:xfrm>
          <a:prstGeom prst="ellipse">
            <a:avLst/>
          </a:prstGeom>
          <a:solidFill>
            <a:schemeClr val="accent5">
              <a:lumMod val="40000"/>
              <a:lumOff val="60000"/>
            </a:schemeClr>
          </a:solidFill>
          <a:ln w="12700">
            <a:solidFill>
              <a:srgbClr val="0000CC"/>
            </a:solidFill>
            <a:miter lim="800000"/>
            <a:headEnd/>
            <a:tailEnd/>
          </a:ln>
        </p:spPr>
        <p:txBody>
          <a:bodyPr wrap="none" anchor="ctr"/>
          <a:lstStyle/>
          <a:p>
            <a:pPr algn="ctr" eaLnBrk="1" hangingPunct="1">
              <a:defRPr/>
            </a:pPr>
            <a:r>
              <a:rPr lang="ja-JP" altLang="en-US" dirty="0">
                <a:solidFill>
                  <a:srgbClr val="0000CC"/>
                </a:solidFill>
                <a:ea typeface="ＭＳ Ｐゴシック" charset="-128"/>
              </a:rPr>
              <a:t>入居者</a:t>
            </a:r>
          </a:p>
        </p:txBody>
      </p:sp>
      <p:sp>
        <p:nvSpPr>
          <p:cNvPr id="7" name="正方形/長方形 6">
            <a:extLst>
              <a:ext uri="{FF2B5EF4-FFF2-40B4-BE49-F238E27FC236}">
                <a16:creationId xmlns:a16="http://schemas.microsoft.com/office/drawing/2014/main" id="{484C2F58-20EA-4E13-8CAF-10036659AAB8}"/>
              </a:ext>
            </a:extLst>
          </p:cNvPr>
          <p:cNvSpPr/>
          <p:nvPr/>
        </p:nvSpPr>
        <p:spPr bwMode="auto">
          <a:xfrm>
            <a:off x="298872" y="5517232"/>
            <a:ext cx="1320800" cy="914400"/>
          </a:xfrm>
          <a:prstGeom prst="rect">
            <a:avLst/>
          </a:prstGeom>
          <a:solidFill>
            <a:schemeClr val="accent3">
              <a:lumMod val="40000"/>
              <a:lumOff val="60000"/>
            </a:schemeClr>
          </a:solidFill>
          <a:ln w="12700">
            <a:solidFill>
              <a:srgbClr val="0000CC"/>
            </a:solidFill>
            <a:miter lim="800000"/>
            <a:headEnd/>
            <a:tailEnd/>
          </a:ln>
        </p:spPr>
        <p:txBody>
          <a:bodyPr wrap="none" anchor="ctr"/>
          <a:lstStyle/>
          <a:p>
            <a:pPr algn="ctr" eaLnBrk="1" hangingPunct="1">
              <a:defRPr/>
            </a:pPr>
            <a:r>
              <a:rPr lang="ja-JP" altLang="en-US" dirty="0">
                <a:solidFill>
                  <a:srgbClr val="0000CC"/>
                </a:solidFill>
                <a:ea typeface="ＭＳ Ｐゴシック" charset="-128"/>
              </a:rPr>
              <a:t>管理人</a:t>
            </a:r>
          </a:p>
        </p:txBody>
      </p:sp>
      <p:sp>
        <p:nvSpPr>
          <p:cNvPr id="8" name="下矢印 7">
            <a:extLst>
              <a:ext uri="{FF2B5EF4-FFF2-40B4-BE49-F238E27FC236}">
                <a16:creationId xmlns:a16="http://schemas.microsoft.com/office/drawing/2014/main" id="{87D67385-89A1-4353-BB31-BB82E554C19A}"/>
              </a:ext>
            </a:extLst>
          </p:cNvPr>
          <p:cNvSpPr/>
          <p:nvPr/>
        </p:nvSpPr>
        <p:spPr bwMode="auto">
          <a:xfrm>
            <a:off x="1423516" y="1656309"/>
            <a:ext cx="484188" cy="288925"/>
          </a:xfrm>
          <a:prstGeom prst="downArrow">
            <a:avLst/>
          </a:prstGeom>
          <a:solidFill>
            <a:schemeClr val="accent6">
              <a:lumMod val="60000"/>
              <a:lumOff val="40000"/>
            </a:schemeClr>
          </a:solidFill>
          <a:ln w="12700">
            <a:solidFill>
              <a:srgbClr val="0000CC"/>
            </a:solidFill>
            <a:miter lim="800000"/>
            <a:headEnd/>
            <a:tailEnd/>
          </a:ln>
        </p:spPr>
        <p:txBody>
          <a:bodyPr wrap="none" anchor="ctr"/>
          <a:lstStyle/>
          <a:p>
            <a:pPr algn="ctr" eaLnBrk="1" hangingPunct="1">
              <a:defRPr/>
            </a:pPr>
            <a:endParaRPr lang="ja-JP" altLang="en-US" dirty="0">
              <a:solidFill>
                <a:srgbClr val="0000CC"/>
              </a:solidFill>
              <a:ea typeface="ＭＳ Ｐゴシック" charset="-128"/>
            </a:endParaRPr>
          </a:p>
        </p:txBody>
      </p:sp>
      <p:sp>
        <p:nvSpPr>
          <p:cNvPr id="9" name="下矢印 8">
            <a:extLst>
              <a:ext uri="{FF2B5EF4-FFF2-40B4-BE49-F238E27FC236}">
                <a16:creationId xmlns:a16="http://schemas.microsoft.com/office/drawing/2014/main" id="{9EF93AA9-2652-4B02-A5BC-29C7EF9F0221}"/>
              </a:ext>
            </a:extLst>
          </p:cNvPr>
          <p:cNvSpPr/>
          <p:nvPr/>
        </p:nvSpPr>
        <p:spPr bwMode="auto">
          <a:xfrm>
            <a:off x="1423517" y="2996952"/>
            <a:ext cx="484187" cy="287337"/>
          </a:xfrm>
          <a:prstGeom prst="downArrow">
            <a:avLst/>
          </a:prstGeom>
          <a:solidFill>
            <a:schemeClr val="accent6">
              <a:lumMod val="60000"/>
              <a:lumOff val="40000"/>
            </a:schemeClr>
          </a:solidFill>
          <a:ln w="12700">
            <a:solidFill>
              <a:srgbClr val="0000CC"/>
            </a:solidFill>
            <a:miter lim="800000"/>
            <a:headEnd/>
            <a:tailEnd/>
          </a:ln>
        </p:spPr>
        <p:txBody>
          <a:bodyPr wrap="none" anchor="ctr"/>
          <a:lstStyle/>
          <a:p>
            <a:pPr algn="ctr" eaLnBrk="1" hangingPunct="1">
              <a:defRPr/>
            </a:pPr>
            <a:endParaRPr lang="ja-JP" altLang="en-US" dirty="0">
              <a:solidFill>
                <a:srgbClr val="0000CC"/>
              </a:solidFill>
              <a:ea typeface="ＭＳ Ｐゴシック" charset="-128"/>
            </a:endParaRPr>
          </a:p>
        </p:txBody>
      </p:sp>
      <p:sp>
        <p:nvSpPr>
          <p:cNvPr id="10" name="下矢印 9">
            <a:extLst>
              <a:ext uri="{FF2B5EF4-FFF2-40B4-BE49-F238E27FC236}">
                <a16:creationId xmlns:a16="http://schemas.microsoft.com/office/drawing/2014/main" id="{2E69182C-0B9D-4142-B717-05F9F6FF9799}"/>
              </a:ext>
            </a:extLst>
          </p:cNvPr>
          <p:cNvSpPr/>
          <p:nvPr/>
        </p:nvSpPr>
        <p:spPr bwMode="auto">
          <a:xfrm rot="19766846">
            <a:off x="1958683" y="4396617"/>
            <a:ext cx="485775" cy="287337"/>
          </a:xfrm>
          <a:prstGeom prst="downArrow">
            <a:avLst/>
          </a:prstGeom>
          <a:solidFill>
            <a:schemeClr val="accent6">
              <a:lumMod val="60000"/>
              <a:lumOff val="40000"/>
            </a:schemeClr>
          </a:solidFill>
          <a:ln w="12700">
            <a:solidFill>
              <a:srgbClr val="0000CC"/>
            </a:solidFill>
            <a:miter lim="800000"/>
            <a:headEnd/>
            <a:tailEnd/>
          </a:ln>
        </p:spPr>
        <p:txBody>
          <a:bodyPr wrap="none" anchor="ctr"/>
          <a:lstStyle/>
          <a:p>
            <a:pPr algn="ctr" eaLnBrk="1" hangingPunct="1">
              <a:defRPr/>
            </a:pPr>
            <a:endParaRPr lang="ja-JP" altLang="en-US" dirty="0">
              <a:solidFill>
                <a:srgbClr val="0000CC"/>
              </a:solidFill>
              <a:ea typeface="ＭＳ Ｐゴシック" charset="-128"/>
            </a:endParaRPr>
          </a:p>
        </p:txBody>
      </p:sp>
      <p:sp>
        <p:nvSpPr>
          <p:cNvPr id="11" name="下矢印 10">
            <a:extLst>
              <a:ext uri="{FF2B5EF4-FFF2-40B4-BE49-F238E27FC236}">
                <a16:creationId xmlns:a16="http://schemas.microsoft.com/office/drawing/2014/main" id="{3621677C-1DE1-477E-8CE2-9B286CB07A28}"/>
              </a:ext>
            </a:extLst>
          </p:cNvPr>
          <p:cNvSpPr/>
          <p:nvPr/>
        </p:nvSpPr>
        <p:spPr bwMode="auto">
          <a:xfrm rot="1649586">
            <a:off x="1002421" y="4384702"/>
            <a:ext cx="383505" cy="1106488"/>
          </a:xfrm>
          <a:prstGeom prst="downArrow">
            <a:avLst/>
          </a:prstGeom>
          <a:solidFill>
            <a:schemeClr val="accent6">
              <a:lumMod val="60000"/>
              <a:lumOff val="40000"/>
            </a:schemeClr>
          </a:solidFill>
          <a:ln w="12700">
            <a:solidFill>
              <a:srgbClr val="0000CC"/>
            </a:solidFill>
            <a:miter lim="800000"/>
            <a:headEnd/>
            <a:tailEnd/>
          </a:ln>
        </p:spPr>
        <p:txBody>
          <a:bodyPr wrap="none" anchor="ctr"/>
          <a:lstStyle/>
          <a:p>
            <a:pPr algn="ctr" eaLnBrk="1" hangingPunct="1">
              <a:defRPr/>
            </a:pPr>
            <a:endParaRPr lang="ja-JP" altLang="en-US" dirty="0">
              <a:solidFill>
                <a:srgbClr val="0000CC"/>
              </a:solidFill>
              <a:ea typeface="ＭＳ Ｐゴシック" charset="-128"/>
            </a:endParaRPr>
          </a:p>
        </p:txBody>
      </p:sp>
      <p:sp>
        <p:nvSpPr>
          <p:cNvPr id="23564" name="テキスト ボックス 11">
            <a:extLst>
              <a:ext uri="{FF2B5EF4-FFF2-40B4-BE49-F238E27FC236}">
                <a16:creationId xmlns:a16="http://schemas.microsoft.com/office/drawing/2014/main" id="{36AC6B0E-4026-4C23-A382-A838C74321B6}"/>
              </a:ext>
            </a:extLst>
          </p:cNvPr>
          <p:cNvSpPr txBox="1">
            <a:spLocks noChangeArrowheads="1"/>
          </p:cNvSpPr>
          <p:nvPr/>
        </p:nvSpPr>
        <p:spPr bwMode="auto">
          <a:xfrm>
            <a:off x="3442592" y="937220"/>
            <a:ext cx="4517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dirty="0"/>
              <a:t>入居者に申出書を鍵とともに手交</a:t>
            </a:r>
          </a:p>
        </p:txBody>
      </p:sp>
      <p:sp>
        <p:nvSpPr>
          <p:cNvPr id="23565" name="テキスト ボックス 12">
            <a:extLst>
              <a:ext uri="{FF2B5EF4-FFF2-40B4-BE49-F238E27FC236}">
                <a16:creationId xmlns:a16="http://schemas.microsoft.com/office/drawing/2014/main" id="{8B636EFE-3183-4382-A25F-49403726EA22}"/>
              </a:ext>
            </a:extLst>
          </p:cNvPr>
          <p:cNvSpPr txBox="1">
            <a:spLocks noChangeArrowheads="1"/>
          </p:cNvSpPr>
          <p:nvPr/>
        </p:nvSpPr>
        <p:spPr bwMode="auto">
          <a:xfrm>
            <a:off x="3442592" y="2024657"/>
            <a:ext cx="4471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dirty="0"/>
              <a:t>入居者は、損傷の有無によらず、</a:t>
            </a:r>
          </a:p>
          <a:p>
            <a:r>
              <a:rPr lang="ja-JP" altLang="en-US" dirty="0"/>
              <a:t>入居後</a:t>
            </a:r>
            <a:r>
              <a:rPr lang="en-US" altLang="ja-JP" dirty="0"/>
              <a:t>2</a:t>
            </a:r>
            <a:r>
              <a:rPr lang="ja-JP" altLang="en-US" dirty="0"/>
              <a:t>週間以内に提出</a:t>
            </a:r>
          </a:p>
        </p:txBody>
      </p:sp>
      <p:sp>
        <p:nvSpPr>
          <p:cNvPr id="23566" name="テキスト ボックス 13">
            <a:extLst>
              <a:ext uri="{FF2B5EF4-FFF2-40B4-BE49-F238E27FC236}">
                <a16:creationId xmlns:a16="http://schemas.microsoft.com/office/drawing/2014/main" id="{C8287169-01FD-4C8B-9881-8F9F0A33C610}"/>
              </a:ext>
            </a:extLst>
          </p:cNvPr>
          <p:cNvSpPr txBox="1">
            <a:spLocks noChangeArrowheads="1"/>
          </p:cNvSpPr>
          <p:nvPr/>
        </p:nvSpPr>
        <p:spPr bwMode="auto">
          <a:xfrm>
            <a:off x="3442592" y="3174007"/>
            <a:ext cx="44100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a:t>申し出のあった損傷等を確認し、</a:t>
            </a:r>
          </a:p>
          <a:p>
            <a:r>
              <a:rPr lang="ja-JP" altLang="en-US"/>
              <a:t>修繕の要否を判定</a:t>
            </a:r>
          </a:p>
          <a:p>
            <a:r>
              <a:rPr lang="ja-JP" altLang="en-US"/>
              <a:t>入居者は現場立会いに協力する</a:t>
            </a:r>
          </a:p>
        </p:txBody>
      </p:sp>
      <p:sp>
        <p:nvSpPr>
          <p:cNvPr id="23567" name="テキスト ボックス 1">
            <a:extLst>
              <a:ext uri="{FF2B5EF4-FFF2-40B4-BE49-F238E27FC236}">
                <a16:creationId xmlns:a16="http://schemas.microsoft.com/office/drawing/2014/main" id="{54212E1A-55F3-492D-AC6D-FB340B5FDF7F}"/>
              </a:ext>
            </a:extLst>
          </p:cNvPr>
          <p:cNvSpPr txBox="1">
            <a:spLocks noChangeArrowheads="1"/>
          </p:cNvSpPr>
          <p:nvPr/>
        </p:nvSpPr>
        <p:spPr bwMode="auto">
          <a:xfrm>
            <a:off x="3442592" y="4866282"/>
            <a:ext cx="5299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dirty="0"/>
              <a:t>入居者は判定後の申出書の写しを保管</a:t>
            </a:r>
          </a:p>
        </p:txBody>
      </p:sp>
      <p:sp>
        <p:nvSpPr>
          <p:cNvPr id="23568" name="テキスト ボックス 11">
            <a:extLst>
              <a:ext uri="{FF2B5EF4-FFF2-40B4-BE49-F238E27FC236}">
                <a16:creationId xmlns:a16="http://schemas.microsoft.com/office/drawing/2014/main" id="{A64AF71E-34F2-4F70-B323-ABB735FF3CEE}"/>
              </a:ext>
            </a:extLst>
          </p:cNvPr>
          <p:cNvSpPr txBox="1">
            <a:spLocks noChangeArrowheads="1"/>
          </p:cNvSpPr>
          <p:nvPr/>
        </p:nvSpPr>
        <p:spPr bwMode="auto">
          <a:xfrm>
            <a:off x="3442592" y="5848945"/>
            <a:ext cx="3217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dirty="0"/>
              <a:t>管理人は申出書を保管</a:t>
            </a:r>
          </a:p>
        </p:txBody>
      </p:sp>
      <p:sp>
        <p:nvSpPr>
          <p:cNvPr id="23569" name="テキスト ボックス 12">
            <a:extLst>
              <a:ext uri="{FF2B5EF4-FFF2-40B4-BE49-F238E27FC236}">
                <a16:creationId xmlns:a16="http://schemas.microsoft.com/office/drawing/2014/main" id="{9D89C438-26E6-4BAF-8358-C327D5FC930A}"/>
              </a:ext>
            </a:extLst>
          </p:cNvPr>
          <p:cNvSpPr txBox="1">
            <a:spLocks noChangeArrowheads="1"/>
          </p:cNvSpPr>
          <p:nvPr/>
        </p:nvSpPr>
        <p:spPr bwMode="auto">
          <a:xfrm>
            <a:off x="204788" y="188640"/>
            <a:ext cx="5997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b="1" dirty="0"/>
              <a:t>損傷または汚損の確認・申出の手続きフロー</a:t>
            </a:r>
          </a:p>
        </p:txBody>
      </p:sp>
      <p:sp>
        <p:nvSpPr>
          <p:cNvPr id="2" name="テキスト ボックス 1">
            <a:extLst>
              <a:ext uri="{FF2B5EF4-FFF2-40B4-BE49-F238E27FC236}">
                <a16:creationId xmlns:a16="http://schemas.microsoft.com/office/drawing/2014/main" id="{67C8D3C1-3F61-462D-0A16-82E97F049DAD}"/>
              </a:ext>
            </a:extLst>
          </p:cNvPr>
          <p:cNvSpPr txBox="1"/>
          <p:nvPr/>
        </p:nvSpPr>
        <p:spPr>
          <a:xfrm>
            <a:off x="7499052" y="188640"/>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C52FAEC-B20D-343C-3F69-C4179D8BC752}"/>
              </a:ext>
            </a:extLst>
          </p:cNvPr>
          <p:cNvSpPr>
            <a:spLocks noGrp="1"/>
          </p:cNvSpPr>
          <p:nvPr>
            <p:ph type="sldNum" sz="quarter" idx="12"/>
          </p:nvPr>
        </p:nvSpPr>
        <p:spPr/>
        <p:txBody>
          <a:bodyPr/>
          <a:lstStyle/>
          <a:p>
            <a:fld id="{F2848374-0A5D-4EE7-B2C1-8DE42FFEF645}" type="slidenum">
              <a:rPr lang="en-US" altLang="ja-JP" smtClean="0"/>
              <a:pPr/>
              <a:t>35</a:t>
            </a:fld>
            <a:endParaRPr lang="en-US" altLang="ja-JP"/>
          </a:p>
        </p:txBody>
      </p:sp>
      <p:sp>
        <p:nvSpPr>
          <p:cNvPr id="3" name="テキスト ボックス 2">
            <a:extLst>
              <a:ext uri="{FF2B5EF4-FFF2-40B4-BE49-F238E27FC236}">
                <a16:creationId xmlns:a16="http://schemas.microsoft.com/office/drawing/2014/main" id="{AB649A30-4BAC-13F2-0584-454E8D80F814}"/>
              </a:ext>
            </a:extLst>
          </p:cNvPr>
          <p:cNvSpPr txBox="1"/>
          <p:nvPr/>
        </p:nvSpPr>
        <p:spPr>
          <a:xfrm>
            <a:off x="359006" y="404664"/>
            <a:ext cx="7000634" cy="461665"/>
          </a:xfrm>
          <a:prstGeom prst="rect">
            <a:avLst/>
          </a:prstGeom>
          <a:noFill/>
        </p:spPr>
        <p:txBody>
          <a:bodyPr wrap="none" rtlCol="0">
            <a:spAutoFit/>
          </a:bodyPr>
          <a:lstStyle/>
          <a:p>
            <a:r>
              <a:rPr lang="ja-JP" altLang="en-US" dirty="0"/>
              <a:t>⑥</a:t>
            </a:r>
            <a:r>
              <a:rPr kumimoji="1" lang="ja-JP" altLang="en-US" dirty="0"/>
              <a:t>再任用アンケート（無料宿舎）　　</a:t>
            </a:r>
            <a:r>
              <a:rPr kumimoji="1" lang="en-US" altLang="ja-JP" sz="1800" dirty="0"/>
              <a:t>※</a:t>
            </a:r>
            <a:r>
              <a:rPr kumimoji="1" lang="ja-JP" altLang="en-US" sz="1800" dirty="0"/>
              <a:t>第</a:t>
            </a:r>
            <a:r>
              <a:rPr kumimoji="1" lang="en-US" altLang="ja-JP" sz="1800" dirty="0"/>
              <a:t>13</a:t>
            </a:r>
            <a:r>
              <a:rPr kumimoji="1" lang="ja-JP" altLang="en-US" sz="1800" dirty="0"/>
              <a:t>回定期大会資料</a:t>
            </a:r>
          </a:p>
        </p:txBody>
      </p:sp>
      <p:sp>
        <p:nvSpPr>
          <p:cNvPr id="4" name="テキスト ボックス 3">
            <a:extLst>
              <a:ext uri="{FF2B5EF4-FFF2-40B4-BE49-F238E27FC236}">
                <a16:creationId xmlns:a16="http://schemas.microsoft.com/office/drawing/2014/main" id="{0BE5EE6C-E6BA-F617-7415-4C66E0F446F5}"/>
              </a:ext>
            </a:extLst>
          </p:cNvPr>
          <p:cNvSpPr txBox="1"/>
          <p:nvPr/>
        </p:nvSpPr>
        <p:spPr>
          <a:xfrm>
            <a:off x="392542" y="1412776"/>
            <a:ext cx="8602035" cy="2954655"/>
          </a:xfrm>
          <a:prstGeom prst="rect">
            <a:avLst/>
          </a:prstGeom>
          <a:noFill/>
        </p:spPr>
        <p:txBody>
          <a:bodyPr wrap="none" rtlCol="0">
            <a:spAutoFit/>
          </a:bodyPr>
          <a:lstStyle/>
          <a:p>
            <a:r>
              <a:rPr lang="ja-JP" altLang="en-US" dirty="0"/>
              <a:t>■特地官署（離島・へき地）に勤務し、特地勤務手当が支給される</a:t>
            </a:r>
            <a:endParaRPr lang="en-US" altLang="ja-JP" dirty="0"/>
          </a:p>
          <a:p>
            <a:r>
              <a:rPr lang="ja-JP" altLang="en-US" dirty="0"/>
              <a:t>　 職員の宿舎料は無料となる</a:t>
            </a:r>
            <a:endParaRPr lang="en-US" altLang="ja-JP" dirty="0"/>
          </a:p>
          <a:p>
            <a:endParaRPr kumimoji="1" lang="en-US" altLang="ja-JP" dirty="0"/>
          </a:p>
          <a:p>
            <a:r>
              <a:rPr lang="ja-JP" altLang="en-US" dirty="0"/>
              <a:t>■短時間勤務の職員は特地勤務手当の対象外のため宿舎料は</a:t>
            </a:r>
            <a:endParaRPr lang="en-US" altLang="ja-JP" dirty="0"/>
          </a:p>
          <a:p>
            <a:r>
              <a:rPr lang="ja-JP" altLang="en-US" dirty="0"/>
              <a:t>　 有料となることから見直しを求める　</a:t>
            </a:r>
            <a:endParaRPr lang="en-US" altLang="ja-JP" dirty="0"/>
          </a:p>
          <a:p>
            <a:r>
              <a:rPr kumimoji="1" lang="ja-JP" altLang="en-US" dirty="0"/>
              <a:t>　　→</a:t>
            </a:r>
            <a:r>
              <a:rPr kumimoji="1" lang="ja-JP" altLang="en-US" sz="1800" dirty="0"/>
              <a:t>・離島での宿舎費と駐車費も常勤職員同様に無償として欲しい。</a:t>
            </a:r>
            <a:endParaRPr kumimoji="1" lang="en-US" altLang="ja-JP" sz="1800" dirty="0"/>
          </a:p>
          <a:p>
            <a:r>
              <a:rPr kumimoji="1" lang="ja-JP" altLang="en-US" sz="1800" dirty="0"/>
              <a:t>　　　　　　人事異動もうまく回らなくなる。再任用者は僻地勤務の希望者が居なくなる。</a:t>
            </a:r>
          </a:p>
          <a:p>
            <a:endParaRPr kumimoji="1" lang="en-US" altLang="ja-JP" dirty="0"/>
          </a:p>
        </p:txBody>
      </p:sp>
      <p:graphicFrame>
        <p:nvGraphicFramePr>
          <p:cNvPr id="5" name="グラフ 4">
            <a:extLst>
              <a:ext uri="{FF2B5EF4-FFF2-40B4-BE49-F238E27FC236}">
                <a16:creationId xmlns:a16="http://schemas.microsoft.com/office/drawing/2014/main" id="{99F2E050-40E7-4F5F-890E-9223D76397C9}"/>
              </a:ext>
            </a:extLst>
          </p:cNvPr>
          <p:cNvGraphicFramePr>
            <a:graphicFrameLocks/>
          </p:cNvGraphicFramePr>
          <p:nvPr>
            <p:extLst>
              <p:ext uri="{D42A27DB-BD31-4B8C-83A1-F6EECF244321}">
                <p14:modId xmlns:p14="http://schemas.microsoft.com/office/powerpoint/2010/main" val="3796154346"/>
              </p:ext>
            </p:extLst>
          </p:nvPr>
        </p:nvGraphicFramePr>
        <p:xfrm>
          <a:off x="1590491" y="4148716"/>
          <a:ext cx="6206136" cy="25727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8116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4D85F94-1A41-B27E-8A04-2FEB554FAA4A}"/>
              </a:ext>
            </a:extLst>
          </p:cNvPr>
          <p:cNvSpPr>
            <a:spLocks noGrp="1"/>
          </p:cNvSpPr>
          <p:nvPr>
            <p:ph type="sldNum" sz="quarter" idx="12"/>
          </p:nvPr>
        </p:nvSpPr>
        <p:spPr/>
        <p:txBody>
          <a:bodyPr/>
          <a:lstStyle/>
          <a:p>
            <a:fld id="{F2848374-0A5D-4EE7-B2C1-8DE42FFEF645}" type="slidenum">
              <a:rPr lang="en-US" altLang="ja-JP" smtClean="0"/>
              <a:pPr/>
              <a:t>36</a:t>
            </a:fld>
            <a:endParaRPr lang="en-US" altLang="ja-JP"/>
          </a:p>
        </p:txBody>
      </p:sp>
      <p:sp>
        <p:nvSpPr>
          <p:cNvPr id="3" name="テキスト ボックス 2">
            <a:extLst>
              <a:ext uri="{FF2B5EF4-FFF2-40B4-BE49-F238E27FC236}">
                <a16:creationId xmlns:a16="http://schemas.microsoft.com/office/drawing/2014/main" id="{B4263E99-1D5D-4B2B-9B2D-785C51A37B5E}"/>
              </a:ext>
            </a:extLst>
          </p:cNvPr>
          <p:cNvSpPr txBox="1"/>
          <p:nvPr/>
        </p:nvSpPr>
        <p:spPr>
          <a:xfrm>
            <a:off x="539552" y="404664"/>
            <a:ext cx="2081019" cy="461665"/>
          </a:xfrm>
          <a:prstGeom prst="rect">
            <a:avLst/>
          </a:prstGeom>
          <a:noFill/>
          <a:ln>
            <a:solidFill>
              <a:schemeClr val="tx1"/>
            </a:solidFill>
          </a:ln>
        </p:spPr>
        <p:txBody>
          <a:bodyPr wrap="none" rtlCol="0">
            <a:spAutoFit/>
          </a:bodyPr>
          <a:lstStyle/>
          <a:p>
            <a:r>
              <a:rPr lang="ja-JP" altLang="en-US" dirty="0"/>
              <a:t>⑦</a:t>
            </a:r>
            <a:r>
              <a:rPr kumimoji="1" lang="ja-JP" altLang="en-US" dirty="0"/>
              <a:t>バリアフリー</a:t>
            </a:r>
          </a:p>
        </p:txBody>
      </p:sp>
      <p:sp>
        <p:nvSpPr>
          <p:cNvPr id="4" name="テキスト ボックス 3">
            <a:extLst>
              <a:ext uri="{FF2B5EF4-FFF2-40B4-BE49-F238E27FC236}">
                <a16:creationId xmlns:a16="http://schemas.microsoft.com/office/drawing/2014/main" id="{A5810E34-3954-3EAB-8286-EE1DD7B9134E}"/>
              </a:ext>
            </a:extLst>
          </p:cNvPr>
          <p:cNvSpPr txBox="1"/>
          <p:nvPr/>
        </p:nvSpPr>
        <p:spPr>
          <a:xfrm>
            <a:off x="431540" y="1093371"/>
            <a:ext cx="8280920" cy="5632311"/>
          </a:xfrm>
          <a:prstGeom prst="rect">
            <a:avLst/>
          </a:prstGeom>
          <a:noFill/>
        </p:spPr>
        <p:txBody>
          <a:bodyPr wrap="square" rtlCol="0">
            <a:spAutoFit/>
          </a:bodyPr>
          <a:lstStyle/>
          <a:p>
            <a:r>
              <a:rPr kumimoji="1" lang="ja-JP" altLang="en-US" dirty="0"/>
              <a:t>障がい者雇用により</a:t>
            </a:r>
            <a:r>
              <a:rPr lang="ja-JP" altLang="en-US" dirty="0"/>
              <a:t>執務室のバリアフリー化はおこなわれる。</a:t>
            </a:r>
            <a:endParaRPr lang="en-US" altLang="ja-JP" dirty="0"/>
          </a:p>
          <a:p>
            <a:r>
              <a:rPr kumimoji="1" lang="ja-JP" altLang="en-US" dirty="0"/>
              <a:t>しかし障がい者向けの公務員宿舎の確保は無い。その結果、</a:t>
            </a:r>
            <a:endParaRPr kumimoji="1" lang="en-US" altLang="ja-JP" dirty="0"/>
          </a:p>
          <a:p>
            <a:r>
              <a:rPr lang="ja-JP" altLang="en-US" dirty="0"/>
              <a:t>異動の制約により</a:t>
            </a:r>
            <a:r>
              <a:rPr lang="en-US" altLang="ja-JP" dirty="0"/>
              <a:t>『</a:t>
            </a:r>
            <a:r>
              <a:rPr lang="ja-JP" altLang="en-US" dirty="0"/>
              <a:t>幅広い経験</a:t>
            </a:r>
            <a:r>
              <a:rPr lang="en-US" altLang="ja-JP" dirty="0"/>
              <a:t>』</a:t>
            </a:r>
            <a:r>
              <a:rPr lang="ja-JP" altLang="en-US" dirty="0"/>
              <a:t>ができないことで</a:t>
            </a:r>
            <a:r>
              <a:rPr lang="en-US" altLang="ja-JP" dirty="0"/>
              <a:t>『</a:t>
            </a:r>
            <a:r>
              <a:rPr lang="ja-JP" altLang="en-US" dirty="0"/>
              <a:t>昇任</a:t>
            </a:r>
            <a:r>
              <a:rPr lang="en-US" altLang="ja-JP" dirty="0"/>
              <a:t>』</a:t>
            </a:r>
            <a:r>
              <a:rPr lang="ja-JP" altLang="en-US" dirty="0"/>
              <a:t>の遅れ</a:t>
            </a:r>
            <a:endParaRPr kumimoji="1" lang="en-US" altLang="ja-JP" dirty="0"/>
          </a:p>
          <a:p>
            <a:r>
              <a:rPr lang="ja-JP" altLang="en-US" dirty="0"/>
              <a:t>につながっているのが実態。宿舎の確保を求めていく。</a:t>
            </a:r>
            <a:endParaRPr lang="en-US" altLang="ja-JP" dirty="0"/>
          </a:p>
          <a:p>
            <a:endParaRPr lang="en-US" altLang="ja-JP" dirty="0"/>
          </a:p>
          <a:p>
            <a:r>
              <a:rPr lang="ja-JP" altLang="en-US" dirty="0"/>
              <a:t>＜物件さがし＞</a:t>
            </a:r>
            <a:endParaRPr lang="en-US" altLang="ja-JP" dirty="0"/>
          </a:p>
          <a:p>
            <a:r>
              <a:rPr kumimoji="1" lang="ja-JP" altLang="en-US" dirty="0"/>
              <a:t>・民間賃貸は高齢者より入居条件が厳しい</a:t>
            </a:r>
            <a:endParaRPr kumimoji="1" lang="en-US" altLang="ja-JP" dirty="0"/>
          </a:p>
          <a:p>
            <a:r>
              <a:rPr lang="ja-JP" altLang="en-US" dirty="0"/>
              <a:t>・公営住宅は、地域性に偏り、同居が条件など</a:t>
            </a:r>
            <a:endParaRPr lang="en-US" altLang="ja-JP" dirty="0"/>
          </a:p>
          <a:p>
            <a:r>
              <a:rPr lang="ja-JP" altLang="en-US" dirty="0"/>
              <a:t>＜入居前＞</a:t>
            </a:r>
            <a:endParaRPr lang="en-US" altLang="ja-JP" dirty="0"/>
          </a:p>
          <a:p>
            <a:r>
              <a:rPr kumimoji="1" lang="ja-JP" altLang="en-US" dirty="0"/>
              <a:t>・車いす利用であれば段差解消工事など</a:t>
            </a:r>
            <a:endParaRPr kumimoji="1" lang="en-US" altLang="ja-JP" dirty="0"/>
          </a:p>
          <a:p>
            <a:r>
              <a:rPr lang="ja-JP" altLang="en-US" dirty="0"/>
              <a:t>＜退去時＞</a:t>
            </a:r>
            <a:endParaRPr lang="en-US" altLang="ja-JP" dirty="0"/>
          </a:p>
          <a:p>
            <a:r>
              <a:rPr kumimoji="1" lang="ja-JP" altLang="en-US" dirty="0"/>
              <a:t>・フローリング補修費用</a:t>
            </a:r>
            <a:endParaRPr kumimoji="1" lang="en-US" altLang="ja-JP" dirty="0"/>
          </a:p>
          <a:p>
            <a:endParaRPr lang="en-US" altLang="ja-JP" dirty="0"/>
          </a:p>
          <a:p>
            <a:r>
              <a:rPr kumimoji="1" lang="ja-JP" altLang="en-US" dirty="0"/>
              <a:t>　例：地方部で家賃が</a:t>
            </a:r>
            <a:r>
              <a:rPr kumimoji="1" lang="en-US" altLang="ja-JP" dirty="0"/>
              <a:t>10</a:t>
            </a:r>
            <a:r>
              <a:rPr kumimoji="1" lang="ja-JP" altLang="en-US" dirty="0"/>
              <a:t>万円～、補修が</a:t>
            </a:r>
            <a:r>
              <a:rPr kumimoji="1" lang="en-US" altLang="ja-JP" dirty="0"/>
              <a:t>25</a:t>
            </a:r>
            <a:r>
              <a:rPr kumimoji="1" lang="ja-JP" altLang="en-US" dirty="0"/>
              <a:t>万円の実績あり</a:t>
            </a:r>
            <a:endParaRPr kumimoji="1" lang="en-US" altLang="ja-JP" dirty="0"/>
          </a:p>
          <a:p>
            <a:endParaRPr kumimoji="1" lang="ja-JP" altLang="en-US" dirty="0"/>
          </a:p>
        </p:txBody>
      </p:sp>
    </p:spTree>
    <p:extLst>
      <p:ext uri="{BB962C8B-B14F-4D97-AF65-F5344CB8AC3E}">
        <p14:creationId xmlns:p14="http://schemas.microsoft.com/office/powerpoint/2010/main" val="3288263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026">
            <a:extLst>
              <a:ext uri="{FF2B5EF4-FFF2-40B4-BE49-F238E27FC236}">
                <a16:creationId xmlns:a16="http://schemas.microsoft.com/office/drawing/2014/main" id="{44C20FFD-0377-4224-B049-1D670ED292D5}"/>
              </a:ext>
            </a:extLst>
          </p:cNvPr>
          <p:cNvSpPr txBox="1">
            <a:spLocks noChangeArrowheads="1"/>
          </p:cNvSpPr>
          <p:nvPr/>
        </p:nvSpPr>
        <p:spPr bwMode="auto">
          <a:xfrm>
            <a:off x="827584" y="1412776"/>
            <a:ext cx="799261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sz="2800" dirty="0">
                <a:latin typeface="UD デジタル 教科書体 NK-B" panose="02020700000000000000" pitchFamily="18" charset="-128"/>
                <a:ea typeface="UD デジタル 教科書体 NK-B" panose="02020700000000000000" pitchFamily="18" charset="-128"/>
              </a:rPr>
              <a:t>① </a:t>
            </a:r>
            <a:r>
              <a:rPr lang="ja-JP" altLang="en-US" sz="2800" dirty="0">
                <a:latin typeface="UD デジタル 教科書体 NK-B" panose="02020700000000000000" pitchFamily="18" charset="-128"/>
                <a:ea typeface="UD デジタル 教科書体 NK-B" panose="02020700000000000000" pitchFamily="18" charset="-128"/>
              </a:rPr>
              <a:t>生活と労働の実態に根ざした</a:t>
            </a:r>
          </a:p>
          <a:p>
            <a:pPr eaLnBrk="1" hangingPunct="1"/>
            <a:r>
              <a:rPr lang="ja-JP" altLang="en-US" sz="2800" dirty="0">
                <a:latin typeface="UD デジタル 教科書体 NK-B" panose="02020700000000000000" pitchFamily="18" charset="-128"/>
                <a:ea typeface="UD デジタル 教科書体 NK-B" panose="02020700000000000000" pitchFamily="18" charset="-128"/>
              </a:rPr>
              <a:t>　　「切実性」のある要求</a:t>
            </a:r>
          </a:p>
          <a:p>
            <a:pPr eaLnBrk="1" hangingPunct="1">
              <a:spcBef>
                <a:spcPct val="75000"/>
              </a:spcBef>
            </a:pPr>
            <a:r>
              <a:rPr lang="ja-JP" altLang="en-US" sz="2800" dirty="0">
                <a:latin typeface="UD デジタル 教科書体 NK-B" panose="02020700000000000000" pitchFamily="18" charset="-128"/>
                <a:ea typeface="UD デジタル 教科書体 NK-B" panose="02020700000000000000" pitchFamily="18" charset="-128"/>
              </a:rPr>
              <a:t>② 説得力を持った「正当性」のある要求</a:t>
            </a:r>
          </a:p>
          <a:p>
            <a:pPr eaLnBrk="1" hangingPunct="1">
              <a:spcBef>
                <a:spcPct val="75000"/>
              </a:spcBef>
            </a:pPr>
            <a:r>
              <a:rPr lang="ja-JP" altLang="en-US" sz="2800" dirty="0">
                <a:latin typeface="UD デジタル 教科書体 NK-B" panose="02020700000000000000" pitchFamily="18" charset="-128"/>
                <a:ea typeface="UD デジタル 教科書体 NK-B" panose="02020700000000000000" pitchFamily="18" charset="-128"/>
              </a:rPr>
              <a:t>③ 誰でも分かりやすく「明確性」のある要求</a:t>
            </a:r>
          </a:p>
          <a:p>
            <a:pPr eaLnBrk="1" hangingPunct="1">
              <a:spcBef>
                <a:spcPct val="75000"/>
              </a:spcBef>
            </a:pPr>
            <a:r>
              <a:rPr lang="ja-JP" altLang="en-US" sz="2800" dirty="0">
                <a:latin typeface="UD デジタル 教科書体 NK-B" panose="02020700000000000000" pitchFamily="18" charset="-128"/>
                <a:ea typeface="UD デジタル 教科書体 NK-B" panose="02020700000000000000" pitchFamily="18" charset="-128"/>
              </a:rPr>
              <a:t>④ なかまや国民に理解される「統一性」のある要求</a:t>
            </a:r>
          </a:p>
          <a:p>
            <a:pPr eaLnBrk="1" hangingPunct="1">
              <a:spcBef>
                <a:spcPct val="75000"/>
              </a:spcBef>
            </a:pPr>
            <a:r>
              <a:rPr lang="ja-JP" altLang="en-US" sz="2800" dirty="0">
                <a:latin typeface="UD デジタル 教科書体 NK-B" panose="02020700000000000000" pitchFamily="18" charset="-128"/>
                <a:ea typeface="UD デジタル 教科書体 NK-B" panose="02020700000000000000" pitchFamily="18" charset="-128"/>
              </a:rPr>
              <a:t>⑤ 自らも行動に参加して要求をめざすとりくみに</a:t>
            </a:r>
          </a:p>
          <a:p>
            <a:pPr eaLnBrk="1" hangingPunct="1"/>
            <a:r>
              <a:rPr lang="ja-JP" altLang="en-US" sz="2800" dirty="0">
                <a:latin typeface="UD デジタル 教科書体 NK-B" panose="02020700000000000000" pitchFamily="18" charset="-128"/>
                <a:ea typeface="UD デジタル 教科書体 NK-B" panose="02020700000000000000" pitchFamily="18" charset="-128"/>
              </a:rPr>
              <a:t>　　「確信の持てる」要求</a:t>
            </a:r>
          </a:p>
        </p:txBody>
      </p:sp>
      <p:sp>
        <p:nvSpPr>
          <p:cNvPr id="39939" name="Text Box 1027">
            <a:extLst>
              <a:ext uri="{FF2B5EF4-FFF2-40B4-BE49-F238E27FC236}">
                <a16:creationId xmlns:a16="http://schemas.microsoft.com/office/drawing/2014/main" id="{8013D4E3-CB0E-414A-87C0-16401440BF24}"/>
              </a:ext>
            </a:extLst>
          </p:cNvPr>
          <p:cNvSpPr txBox="1">
            <a:spLocks noChangeArrowheads="1"/>
          </p:cNvSpPr>
          <p:nvPr/>
        </p:nvSpPr>
        <p:spPr bwMode="auto">
          <a:xfrm>
            <a:off x="457200" y="685800"/>
            <a:ext cx="510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3200" b="1" dirty="0">
                <a:latin typeface="UD デジタル 教科書体 NK-B" panose="02020700000000000000" pitchFamily="18" charset="-128"/>
                <a:ea typeface="UD デジタル 教科書体 NK-B" panose="02020700000000000000" pitchFamily="18" charset="-128"/>
              </a:rPr>
              <a:t>要求の基本</a:t>
            </a:r>
          </a:p>
        </p:txBody>
      </p:sp>
      <p:sp>
        <p:nvSpPr>
          <p:cNvPr id="39941" name="スライド番号プレースホルダー 1">
            <a:extLst>
              <a:ext uri="{FF2B5EF4-FFF2-40B4-BE49-F238E27FC236}">
                <a16:creationId xmlns:a16="http://schemas.microsoft.com/office/drawing/2014/main" id="{23FD0318-F79A-455E-9918-C4104A4B913D}"/>
              </a:ext>
            </a:extLst>
          </p:cNvPr>
          <p:cNvSpPr>
            <a:spLocks noGrp="1"/>
          </p:cNvSpPr>
          <p:nvPr>
            <p:ph type="sldNum" sz="quarter" idx="12"/>
          </p:nvPr>
        </p:nvSpPr>
        <p:spPr bwMode="auto">
          <a:xfrm>
            <a:off x="700844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A38126CC-37DA-4DC3-A5BF-1E6F622AD73B}" type="slidenum">
              <a:rPr lang="en-US" altLang="ja-JP" sz="1200">
                <a:solidFill>
                  <a:srgbClr val="898989"/>
                </a:solidFill>
              </a:rPr>
              <a:pPr/>
              <a:t>37</a:t>
            </a:fld>
            <a:endParaRPr lang="en-US" altLang="ja-JP" sz="120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a:extLst>
              <a:ext uri="{FF2B5EF4-FFF2-40B4-BE49-F238E27FC236}">
                <a16:creationId xmlns:a16="http://schemas.microsoft.com/office/drawing/2014/main" id="{FFCD863F-D200-4FFA-B1FD-FF6E12EED8F2}"/>
              </a:ext>
            </a:extLst>
          </p:cNvPr>
          <p:cNvSpPr txBox="1">
            <a:spLocks noChangeArrowheads="1"/>
          </p:cNvSpPr>
          <p:nvPr/>
        </p:nvSpPr>
        <p:spPr bwMode="auto">
          <a:xfrm>
            <a:off x="1371600" y="1524000"/>
            <a:ext cx="746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dirty="0">
                <a:latin typeface="UD デジタル 教科書体 NP-R" panose="02020400000000000000" pitchFamily="18" charset="-128"/>
                <a:ea typeface="UD デジタル 教科書体 NP-R" panose="02020400000000000000" pitchFamily="18" charset="-128"/>
              </a:rPr>
              <a:t>・宿舎設置要求、設置計画</a:t>
            </a:r>
          </a:p>
          <a:p>
            <a:pPr eaLnBrk="1" hangingPunct="1">
              <a:spcBef>
                <a:spcPct val="50000"/>
              </a:spcBef>
            </a:pPr>
            <a:r>
              <a:rPr lang="ja-JP" altLang="en-US" dirty="0">
                <a:latin typeface="UD デジタル 教科書体 NP-R" panose="02020400000000000000" pitchFamily="18" charset="-128"/>
                <a:ea typeface="UD デジタル 教科書体 NP-R" panose="02020400000000000000" pitchFamily="18" charset="-128"/>
              </a:rPr>
              <a:t>・宿舎貸与</a:t>
            </a:r>
          </a:p>
          <a:p>
            <a:pPr eaLnBrk="1" hangingPunct="1">
              <a:spcBef>
                <a:spcPct val="50000"/>
              </a:spcBef>
            </a:pPr>
            <a:r>
              <a:rPr lang="ja-JP" altLang="en-US" dirty="0">
                <a:latin typeface="UD デジタル 教科書体 NP-R" panose="02020400000000000000" pitchFamily="18" charset="-128"/>
                <a:ea typeface="UD デジタル 教科書体 NP-R" panose="02020400000000000000" pitchFamily="18" charset="-128"/>
              </a:rPr>
              <a:t>・宿舎使用料について規定</a:t>
            </a:r>
          </a:p>
        </p:txBody>
      </p:sp>
      <p:sp>
        <p:nvSpPr>
          <p:cNvPr id="6148" name="Text Box 4">
            <a:extLst>
              <a:ext uri="{FF2B5EF4-FFF2-40B4-BE49-F238E27FC236}">
                <a16:creationId xmlns:a16="http://schemas.microsoft.com/office/drawing/2014/main" id="{5CCD7E64-3E07-465B-93AD-F57B04A8D007}"/>
              </a:ext>
            </a:extLst>
          </p:cNvPr>
          <p:cNvSpPr txBox="1">
            <a:spLocks noChangeArrowheads="1"/>
          </p:cNvSpPr>
          <p:nvPr/>
        </p:nvSpPr>
        <p:spPr bwMode="auto">
          <a:xfrm>
            <a:off x="1619672" y="3284538"/>
            <a:ext cx="5904656" cy="1200329"/>
          </a:xfrm>
          <a:prstGeom prst="rect">
            <a:avLst/>
          </a:prstGeom>
          <a:solidFill>
            <a:srgbClr val="FFFF00"/>
          </a:solidFill>
          <a:ln w="9525">
            <a:solidFill>
              <a:srgbClr val="0000CC"/>
            </a:solidFill>
            <a:miter lim="800000"/>
            <a:headEnd/>
            <a:tailEnd/>
          </a:ln>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dirty="0">
                <a:latin typeface="UD デジタル 教科書体 NK-B" panose="02020700000000000000" pitchFamily="18" charset="-128"/>
                <a:ea typeface="UD デジタル 教科書体 NK-B" panose="02020700000000000000" pitchFamily="18" charset="-128"/>
              </a:rPr>
              <a:t>「国家公務員法」上の人事院勧告に含まれ、給与、勤務時間その他の勤務条件に関する基礎事項としての扱うことを規定。</a:t>
            </a:r>
          </a:p>
        </p:txBody>
      </p:sp>
      <p:sp>
        <p:nvSpPr>
          <p:cNvPr id="4101" name="Text Box 5">
            <a:extLst>
              <a:ext uri="{FF2B5EF4-FFF2-40B4-BE49-F238E27FC236}">
                <a16:creationId xmlns:a16="http://schemas.microsoft.com/office/drawing/2014/main" id="{AAE99B09-60B7-47B4-9BE6-6D4B74EAD6BB}"/>
              </a:ext>
            </a:extLst>
          </p:cNvPr>
          <p:cNvSpPr txBox="1">
            <a:spLocks noChangeArrowheads="1"/>
          </p:cNvSpPr>
          <p:nvPr/>
        </p:nvSpPr>
        <p:spPr bwMode="auto">
          <a:xfrm>
            <a:off x="899592" y="4725144"/>
            <a:ext cx="7367587" cy="132343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eaLnBrk="1" hangingPunct="1">
              <a:spcBef>
                <a:spcPct val="50000"/>
              </a:spcBef>
              <a:defRPr/>
            </a:pP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すなわち</a:t>
            </a:r>
            <a:r>
              <a:rPr lang="ja-JP" altLang="en-US" sz="3200" dirty="0">
                <a:solidFill>
                  <a:srgbClr val="CC0000"/>
                </a:solidFill>
                <a:latin typeface="UD デジタル 教科書体 NK-B" panose="02020700000000000000" pitchFamily="18" charset="-128"/>
                <a:ea typeface="UD デジタル 教科書体 NK-B" panose="02020700000000000000" pitchFamily="18" charset="-128"/>
              </a:rPr>
              <a:t>　</a:t>
            </a:r>
            <a:endParaRPr lang="en-US" altLang="ja-JP" sz="32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50000"/>
              </a:spcBef>
              <a:defRPr/>
            </a:pPr>
            <a:r>
              <a:rPr lang="ja-JP" altLang="en-US" sz="3200" dirty="0">
                <a:solidFill>
                  <a:srgbClr val="CC0000"/>
                </a:solidFill>
                <a:latin typeface="UD デジタル 教科書体 NK-B" panose="02020700000000000000" pitchFamily="18" charset="-128"/>
                <a:ea typeface="UD デジタル 教科書体 NK-B" panose="02020700000000000000" pitchFamily="18" charset="-128"/>
              </a:rPr>
              <a:t>私たちにとって重要な労働条件のひとつ</a:t>
            </a:r>
          </a:p>
        </p:txBody>
      </p:sp>
      <p:sp>
        <p:nvSpPr>
          <p:cNvPr id="6151" name="スライド番号プレースホルダー 1">
            <a:extLst>
              <a:ext uri="{FF2B5EF4-FFF2-40B4-BE49-F238E27FC236}">
                <a16:creationId xmlns:a16="http://schemas.microsoft.com/office/drawing/2014/main" id="{C0ABAF69-9857-4C53-A456-EDDBE589073F}"/>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FFC9C157-E35E-4D5E-8F85-E2C3192180CD}" type="slidenum">
              <a:rPr lang="en-US" altLang="ja-JP" sz="1200">
                <a:solidFill>
                  <a:srgbClr val="898989"/>
                </a:solidFill>
              </a:rPr>
              <a:pPr/>
              <a:t>4</a:t>
            </a:fld>
            <a:endParaRPr lang="en-US" altLang="ja-JP" sz="1200">
              <a:solidFill>
                <a:srgbClr val="898989"/>
              </a:solidFill>
            </a:endParaRPr>
          </a:p>
        </p:txBody>
      </p:sp>
      <p:sp>
        <p:nvSpPr>
          <p:cNvPr id="7" name="Text Box 3">
            <a:extLst>
              <a:ext uri="{FF2B5EF4-FFF2-40B4-BE49-F238E27FC236}">
                <a16:creationId xmlns:a16="http://schemas.microsoft.com/office/drawing/2014/main" id="{79AFCFCB-3C3D-4CB6-AD23-9CC5C426B434}"/>
              </a:ext>
            </a:extLst>
          </p:cNvPr>
          <p:cNvSpPr txBox="1">
            <a:spLocks noChangeArrowheads="1"/>
          </p:cNvSpPr>
          <p:nvPr/>
        </p:nvSpPr>
        <p:spPr bwMode="auto">
          <a:xfrm>
            <a:off x="825894" y="767408"/>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dirty="0"/>
              <a:t>国家公務員宿舎法　第</a:t>
            </a:r>
            <a:r>
              <a:rPr lang="en-US" altLang="ja-JP" dirty="0">
                <a:latin typeface="+mj-ea"/>
                <a:ea typeface="+mj-ea"/>
              </a:rPr>
              <a:t>21</a:t>
            </a:r>
            <a:r>
              <a:rPr lang="ja-JP" altLang="en-US" dirty="0"/>
              <a:t>条</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5B11AD77-6664-4544-BB95-4EBCA7F0CE6C}"/>
              </a:ext>
            </a:extLst>
          </p:cNvPr>
          <p:cNvSpPr txBox="1">
            <a:spLocks noChangeArrowheads="1"/>
          </p:cNvSpPr>
          <p:nvPr/>
        </p:nvSpPr>
        <p:spPr bwMode="auto">
          <a:xfrm>
            <a:off x="541288" y="685800"/>
            <a:ext cx="3022600"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ja-JP" altLang="en-US" dirty="0"/>
              <a:t>宿舎の一般的な分類</a:t>
            </a:r>
          </a:p>
        </p:txBody>
      </p:sp>
      <p:sp>
        <p:nvSpPr>
          <p:cNvPr id="5123" name="Text Box 3">
            <a:extLst>
              <a:ext uri="{FF2B5EF4-FFF2-40B4-BE49-F238E27FC236}">
                <a16:creationId xmlns:a16="http://schemas.microsoft.com/office/drawing/2014/main" id="{87B3A724-DD12-4920-B423-3008DD5DC094}"/>
              </a:ext>
            </a:extLst>
          </p:cNvPr>
          <p:cNvSpPr txBox="1">
            <a:spLocks noChangeArrowheads="1"/>
          </p:cNvSpPr>
          <p:nvPr/>
        </p:nvSpPr>
        <p:spPr bwMode="auto">
          <a:xfrm>
            <a:off x="908248" y="1371600"/>
            <a:ext cx="7696200"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spcBef>
                <a:spcPct val="50000"/>
              </a:spcBef>
              <a:defRPr/>
            </a:pPr>
            <a:r>
              <a:rPr lang="ja-JP" altLang="en-US" dirty="0"/>
              <a:t>・</a:t>
            </a:r>
            <a:r>
              <a:rPr lang="ja-JP" altLang="en-US" dirty="0">
                <a:solidFill>
                  <a:srgbClr val="0000CC"/>
                </a:solidFill>
              </a:rPr>
              <a:t>合同宿舎</a:t>
            </a:r>
            <a:r>
              <a:rPr lang="ja-JP" altLang="en-US" dirty="0"/>
              <a:t> </a:t>
            </a:r>
            <a:endParaRPr lang="en-US" altLang="ja-JP" dirty="0"/>
          </a:p>
          <a:p>
            <a:pPr eaLnBrk="1" hangingPunct="1">
              <a:spcBef>
                <a:spcPct val="50000"/>
              </a:spcBef>
              <a:defRPr/>
            </a:pPr>
            <a:r>
              <a:rPr lang="ja-JP" altLang="en-US" dirty="0"/>
              <a:t>　　財務省が設置・管理する宿舎</a:t>
            </a:r>
          </a:p>
        </p:txBody>
      </p:sp>
      <p:sp>
        <p:nvSpPr>
          <p:cNvPr id="5124" name="Text Box 4">
            <a:extLst>
              <a:ext uri="{FF2B5EF4-FFF2-40B4-BE49-F238E27FC236}">
                <a16:creationId xmlns:a16="http://schemas.microsoft.com/office/drawing/2014/main" id="{685935BE-7B52-4E2F-BD1E-E85508D00E33}"/>
              </a:ext>
            </a:extLst>
          </p:cNvPr>
          <p:cNvSpPr txBox="1">
            <a:spLocks noChangeArrowheads="1"/>
          </p:cNvSpPr>
          <p:nvPr/>
        </p:nvSpPr>
        <p:spPr bwMode="auto">
          <a:xfrm>
            <a:off x="908248" y="2516882"/>
            <a:ext cx="7696200" cy="138499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eaLnBrk="1" hangingPunct="1">
              <a:spcBef>
                <a:spcPct val="50000"/>
              </a:spcBef>
              <a:defRPr/>
            </a:pPr>
            <a:r>
              <a:rPr lang="ja-JP" altLang="en-US" dirty="0"/>
              <a:t>・</a:t>
            </a:r>
            <a:r>
              <a:rPr lang="ja-JP" altLang="en-US" dirty="0">
                <a:solidFill>
                  <a:srgbClr val="0000CC"/>
                </a:solidFill>
              </a:rPr>
              <a:t>省庁別宿舎</a:t>
            </a:r>
            <a:r>
              <a:rPr lang="ja-JP" altLang="en-US" dirty="0"/>
              <a:t> </a:t>
            </a:r>
            <a:endParaRPr lang="en-US" altLang="ja-JP" dirty="0"/>
          </a:p>
          <a:p>
            <a:pPr eaLnBrk="1" hangingPunct="1">
              <a:spcBef>
                <a:spcPct val="50000"/>
              </a:spcBef>
              <a:defRPr/>
            </a:pPr>
            <a:r>
              <a:rPr lang="ja-JP" altLang="en-US" dirty="0"/>
              <a:t>　　同一の省庁（特別会計）、独法に所属する職員のみに貸与する目的で設置される宿舎。管理は当該省庁が担当。</a:t>
            </a:r>
          </a:p>
        </p:txBody>
      </p:sp>
      <p:sp>
        <p:nvSpPr>
          <p:cNvPr id="5125" name="Text Box 5">
            <a:extLst>
              <a:ext uri="{FF2B5EF4-FFF2-40B4-BE49-F238E27FC236}">
                <a16:creationId xmlns:a16="http://schemas.microsoft.com/office/drawing/2014/main" id="{C96EEF82-5601-4949-95D0-75281C607508}"/>
              </a:ext>
            </a:extLst>
          </p:cNvPr>
          <p:cNvSpPr txBox="1">
            <a:spLocks noChangeArrowheads="1"/>
          </p:cNvSpPr>
          <p:nvPr/>
        </p:nvSpPr>
        <p:spPr bwMode="auto">
          <a:xfrm>
            <a:off x="908248" y="4060229"/>
            <a:ext cx="7696200" cy="138499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spcBef>
                <a:spcPct val="50000"/>
              </a:spcBef>
              <a:defRPr/>
            </a:pPr>
            <a:r>
              <a:rPr lang="ja-JP" altLang="en-US" dirty="0"/>
              <a:t>・</a:t>
            </a:r>
            <a:r>
              <a:rPr lang="ja-JP" altLang="en-US" dirty="0">
                <a:solidFill>
                  <a:srgbClr val="0000CC"/>
                </a:solidFill>
              </a:rPr>
              <a:t>借受宿舎</a:t>
            </a:r>
            <a:r>
              <a:rPr lang="ja-JP" altLang="en-US" dirty="0"/>
              <a:t> </a:t>
            </a:r>
            <a:endParaRPr lang="en-US" altLang="ja-JP" dirty="0"/>
          </a:p>
          <a:p>
            <a:pPr eaLnBrk="1" hangingPunct="1">
              <a:spcBef>
                <a:spcPct val="50000"/>
              </a:spcBef>
              <a:defRPr/>
            </a:pPr>
            <a:r>
              <a:rPr lang="ja-JP" altLang="en-US" dirty="0"/>
              <a:t>　　省庁や独法が民間のアパートなどを借り受けて職員に貸与。管理は当該省庁が担当。</a:t>
            </a:r>
          </a:p>
        </p:txBody>
      </p:sp>
      <p:sp>
        <p:nvSpPr>
          <p:cNvPr id="5126" name="Text Box 6">
            <a:extLst>
              <a:ext uri="{FF2B5EF4-FFF2-40B4-BE49-F238E27FC236}">
                <a16:creationId xmlns:a16="http://schemas.microsoft.com/office/drawing/2014/main" id="{DFC90EC7-76FF-4E1F-9C50-E17B14766A8E}"/>
              </a:ext>
            </a:extLst>
          </p:cNvPr>
          <p:cNvSpPr txBox="1">
            <a:spLocks noChangeArrowheads="1"/>
          </p:cNvSpPr>
          <p:nvPr/>
        </p:nvSpPr>
        <p:spPr bwMode="auto">
          <a:xfrm>
            <a:off x="1835696" y="5924128"/>
            <a:ext cx="6768752" cy="523220"/>
          </a:xfrm>
          <a:prstGeom prst="rect">
            <a:avLst/>
          </a:prstGeom>
          <a:ln>
            <a:solidFill>
              <a:srgbClr val="FF0000"/>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spcBef>
                <a:spcPct val="50000"/>
              </a:spcBef>
              <a:defRPr/>
            </a:pPr>
            <a:r>
              <a:rPr lang="ja-JP" altLang="en-US" sz="2800" dirty="0">
                <a:solidFill>
                  <a:srgbClr val="CC0000"/>
                </a:solidFill>
              </a:rPr>
              <a:t>いずれの宿舎も予算要求、予算確保が必要</a:t>
            </a:r>
          </a:p>
        </p:txBody>
      </p:sp>
      <p:sp>
        <p:nvSpPr>
          <p:cNvPr id="7176" name="スライド番号プレースホルダー 1">
            <a:extLst>
              <a:ext uri="{FF2B5EF4-FFF2-40B4-BE49-F238E27FC236}">
                <a16:creationId xmlns:a16="http://schemas.microsoft.com/office/drawing/2014/main" id="{AFAF1F5E-82F1-44D0-94CF-70438D08692A}"/>
              </a:ext>
            </a:extLst>
          </p:cNvPr>
          <p:cNvSpPr>
            <a:spLocks noGrp="1"/>
          </p:cNvSpPr>
          <p:nvPr>
            <p:ph type="sldNum" sz="quarter" idx="12"/>
          </p:nvPr>
        </p:nvSpPr>
        <p:spPr bwMode="auto">
          <a:xfrm>
            <a:off x="7010400" y="647840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BD9C7526-02E9-4E94-9854-FCBCC49A490A}" type="slidenum">
              <a:rPr lang="en-US" altLang="ja-JP" sz="1200">
                <a:solidFill>
                  <a:srgbClr val="898989"/>
                </a:solidFill>
              </a:rPr>
              <a:pPr/>
              <a:t>5</a:t>
            </a:fld>
            <a:endParaRPr lang="en-US" altLang="ja-JP" sz="1200" dirty="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30BF0825-9FF2-4C42-B012-7E635A356A05}"/>
              </a:ext>
            </a:extLst>
          </p:cNvPr>
          <p:cNvSpPr txBox="1">
            <a:spLocks noChangeArrowheads="1"/>
          </p:cNvSpPr>
          <p:nvPr/>
        </p:nvSpPr>
        <p:spPr bwMode="auto">
          <a:xfrm>
            <a:off x="1181197" y="1438271"/>
            <a:ext cx="1768475"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ja-JP" altLang="en-US" dirty="0">
                <a:solidFill>
                  <a:srgbClr val="0000CC"/>
                </a:solidFill>
              </a:rPr>
              <a:t>宿舎の構造</a:t>
            </a:r>
          </a:p>
        </p:txBody>
      </p:sp>
      <p:sp>
        <p:nvSpPr>
          <p:cNvPr id="6147" name="Text Box 3">
            <a:extLst>
              <a:ext uri="{FF2B5EF4-FFF2-40B4-BE49-F238E27FC236}">
                <a16:creationId xmlns:a16="http://schemas.microsoft.com/office/drawing/2014/main" id="{6A865D50-1F60-4B61-9C0B-AF011585A4A2}"/>
              </a:ext>
            </a:extLst>
          </p:cNvPr>
          <p:cNvSpPr txBox="1">
            <a:spLocks noChangeArrowheads="1"/>
          </p:cNvSpPr>
          <p:nvPr/>
        </p:nvSpPr>
        <p:spPr bwMode="auto">
          <a:xfrm>
            <a:off x="3276599" y="1447800"/>
            <a:ext cx="5040313" cy="1569660"/>
          </a:xfrm>
          <a:prstGeom prst="rect">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spcBef>
                <a:spcPct val="50000"/>
              </a:spcBef>
              <a:defRPr/>
            </a:pPr>
            <a:r>
              <a:rPr lang="ja-JP" altLang="en-US" dirty="0"/>
              <a:t>・木造：Ｗ</a:t>
            </a:r>
            <a:endParaRPr lang="en-US" altLang="ja-JP" dirty="0"/>
          </a:p>
          <a:p>
            <a:pPr eaLnBrk="1" hangingPunct="1">
              <a:spcBef>
                <a:spcPct val="50000"/>
              </a:spcBef>
              <a:defRPr/>
            </a:pPr>
            <a:r>
              <a:rPr lang="ja-JP" altLang="en-US" dirty="0"/>
              <a:t>・組積造：Ｂ　</a:t>
            </a:r>
            <a:r>
              <a:rPr lang="en-US" altLang="ja-JP" dirty="0"/>
              <a:t>(</a:t>
            </a:r>
            <a:r>
              <a:rPr lang="ja-JP" altLang="en-US" dirty="0"/>
              <a:t>ｺﾝｸﾘｰﾄﾌﾟﾚﾊﾌﾞ造）</a:t>
            </a:r>
          </a:p>
          <a:p>
            <a:pPr eaLnBrk="1" hangingPunct="1">
              <a:spcBef>
                <a:spcPct val="50000"/>
              </a:spcBef>
              <a:defRPr/>
            </a:pPr>
            <a:r>
              <a:rPr lang="ja-JP" altLang="en-US" dirty="0"/>
              <a:t>・鉄筋コンクリート：ＲＣ</a:t>
            </a:r>
          </a:p>
        </p:txBody>
      </p:sp>
      <p:sp>
        <p:nvSpPr>
          <p:cNvPr id="6148" name="Text Box 5">
            <a:extLst>
              <a:ext uri="{FF2B5EF4-FFF2-40B4-BE49-F238E27FC236}">
                <a16:creationId xmlns:a16="http://schemas.microsoft.com/office/drawing/2014/main" id="{B3973579-224C-4049-AF4D-E41A3409710E}"/>
              </a:ext>
            </a:extLst>
          </p:cNvPr>
          <p:cNvSpPr txBox="1">
            <a:spLocks noChangeArrowheads="1"/>
          </p:cNvSpPr>
          <p:nvPr/>
        </p:nvSpPr>
        <p:spPr bwMode="auto">
          <a:xfrm>
            <a:off x="1216025" y="3098274"/>
            <a:ext cx="1768475"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ja-JP" altLang="en-US" dirty="0">
                <a:solidFill>
                  <a:srgbClr val="0000CC"/>
                </a:solidFill>
              </a:rPr>
              <a:t>宿舎の規格</a:t>
            </a:r>
          </a:p>
        </p:txBody>
      </p:sp>
      <p:sp>
        <p:nvSpPr>
          <p:cNvPr id="6149" name="Text Box 6">
            <a:extLst>
              <a:ext uri="{FF2B5EF4-FFF2-40B4-BE49-F238E27FC236}">
                <a16:creationId xmlns:a16="http://schemas.microsoft.com/office/drawing/2014/main" id="{2950624F-C4C0-463E-8C0E-6C1F03CBD538}"/>
              </a:ext>
            </a:extLst>
          </p:cNvPr>
          <p:cNvSpPr txBox="1">
            <a:spLocks noChangeArrowheads="1"/>
          </p:cNvSpPr>
          <p:nvPr/>
        </p:nvSpPr>
        <p:spPr bwMode="auto">
          <a:xfrm>
            <a:off x="3276600" y="3065463"/>
            <a:ext cx="5040313" cy="3109912"/>
          </a:xfrm>
          <a:prstGeom prst="rect">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spcBef>
                <a:spcPct val="50000"/>
              </a:spcBef>
              <a:defRPr/>
            </a:pPr>
            <a:r>
              <a:rPr lang="ja-JP" altLang="en-US" dirty="0"/>
              <a:t>・２５㎡未満　　　　　　　　 </a:t>
            </a:r>
            <a:r>
              <a:rPr lang="ja-JP" altLang="en-US" sz="2800" dirty="0"/>
              <a:t>ａ：</a:t>
            </a:r>
            <a:r>
              <a:rPr lang="ja-JP" altLang="en-US" sz="2000" dirty="0"/>
              <a:t>ワンルーム</a:t>
            </a:r>
          </a:p>
          <a:p>
            <a:pPr eaLnBrk="1" hangingPunct="1">
              <a:spcBef>
                <a:spcPct val="50000"/>
              </a:spcBef>
              <a:defRPr/>
            </a:pPr>
            <a:r>
              <a:rPr lang="ja-JP" altLang="en-US" dirty="0"/>
              <a:t>・２５㎡以上５５㎡未満　　</a:t>
            </a:r>
            <a:r>
              <a:rPr lang="ja-JP" altLang="en-US" sz="2800" dirty="0"/>
              <a:t>ｂ：３</a:t>
            </a:r>
            <a:r>
              <a:rPr lang="en-US" altLang="ja-JP" sz="2800" dirty="0"/>
              <a:t>K</a:t>
            </a:r>
            <a:endParaRPr lang="ja-JP" altLang="en-US" sz="2800" dirty="0"/>
          </a:p>
          <a:p>
            <a:pPr eaLnBrk="1" hangingPunct="1">
              <a:spcBef>
                <a:spcPct val="50000"/>
              </a:spcBef>
              <a:defRPr/>
            </a:pPr>
            <a:r>
              <a:rPr lang="ja-JP" altLang="en-US" dirty="0"/>
              <a:t>・５５㎡以上７０㎡未満　　</a:t>
            </a:r>
            <a:r>
              <a:rPr lang="ja-JP" altLang="en-US" sz="2800" dirty="0"/>
              <a:t>ｃ：３</a:t>
            </a:r>
            <a:r>
              <a:rPr lang="en-US" altLang="ja-JP" sz="2800" dirty="0"/>
              <a:t>DK</a:t>
            </a:r>
            <a:endParaRPr lang="ja-JP" altLang="en-US" sz="2800" dirty="0"/>
          </a:p>
          <a:p>
            <a:pPr eaLnBrk="1" hangingPunct="1">
              <a:spcBef>
                <a:spcPct val="50000"/>
              </a:spcBef>
              <a:defRPr/>
            </a:pPr>
            <a:r>
              <a:rPr lang="ja-JP" altLang="en-US" dirty="0"/>
              <a:t>・７０㎡以上８０㎡未満　　</a:t>
            </a:r>
            <a:r>
              <a:rPr lang="ja-JP" altLang="en-US" sz="2800" dirty="0"/>
              <a:t>ｄ：３</a:t>
            </a:r>
            <a:r>
              <a:rPr lang="en-US" altLang="ja-JP" sz="2800" dirty="0"/>
              <a:t>LDK</a:t>
            </a:r>
            <a:endParaRPr lang="ja-JP" altLang="en-US" sz="2800" dirty="0"/>
          </a:p>
          <a:p>
            <a:pPr eaLnBrk="1" hangingPunct="1">
              <a:spcBef>
                <a:spcPct val="50000"/>
              </a:spcBef>
              <a:defRPr/>
            </a:pPr>
            <a:r>
              <a:rPr lang="ja-JP" altLang="en-US" dirty="0"/>
              <a:t>・８０㎡以上　　　　　　　　  </a:t>
            </a:r>
            <a:r>
              <a:rPr lang="ja-JP" altLang="en-US" sz="2800" dirty="0"/>
              <a:t>ｅ：４</a:t>
            </a:r>
            <a:r>
              <a:rPr lang="en-US" altLang="ja-JP" sz="2800" dirty="0"/>
              <a:t>LDK</a:t>
            </a:r>
            <a:endParaRPr lang="ja-JP" altLang="en-US" sz="2800" dirty="0"/>
          </a:p>
        </p:txBody>
      </p:sp>
      <p:sp>
        <p:nvSpPr>
          <p:cNvPr id="6150" name="Text Box 7">
            <a:extLst>
              <a:ext uri="{FF2B5EF4-FFF2-40B4-BE49-F238E27FC236}">
                <a16:creationId xmlns:a16="http://schemas.microsoft.com/office/drawing/2014/main" id="{4D8F13F4-4814-4482-9304-6B98FCC5CE49}"/>
              </a:ext>
            </a:extLst>
          </p:cNvPr>
          <p:cNvSpPr txBox="1">
            <a:spLocks noChangeArrowheads="1"/>
          </p:cNvSpPr>
          <p:nvPr/>
        </p:nvSpPr>
        <p:spPr bwMode="auto">
          <a:xfrm>
            <a:off x="533400" y="533400"/>
            <a:ext cx="4902200"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ja-JP" altLang="en-US"/>
              <a:t>国家公務員宿舎法施行規則　第６条</a:t>
            </a:r>
          </a:p>
        </p:txBody>
      </p:sp>
      <p:sp>
        <p:nvSpPr>
          <p:cNvPr id="8200" name="スライド番号プレースホルダー 1">
            <a:extLst>
              <a:ext uri="{FF2B5EF4-FFF2-40B4-BE49-F238E27FC236}">
                <a16:creationId xmlns:a16="http://schemas.microsoft.com/office/drawing/2014/main" id="{87A16DF4-3884-4993-AE57-78779C576976}"/>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53B36C62-BA74-43E6-960E-0F32F4D0C173}" type="slidenum">
              <a:rPr lang="en-US" altLang="ja-JP" sz="1200">
                <a:solidFill>
                  <a:srgbClr val="898989"/>
                </a:solidFill>
              </a:rPr>
              <a:pPr/>
              <a:t>6</a:t>
            </a:fld>
            <a:endParaRPr lang="en-US" altLang="ja-JP" sz="1200" dirty="0">
              <a:solidFill>
                <a:srgbClr val="898989"/>
              </a:solidFill>
            </a:endParaRPr>
          </a:p>
        </p:txBody>
      </p:sp>
      <p:pic>
        <p:nvPicPr>
          <p:cNvPr id="2" name="図 1">
            <a:extLst>
              <a:ext uri="{FF2B5EF4-FFF2-40B4-BE49-F238E27FC236}">
                <a16:creationId xmlns:a16="http://schemas.microsoft.com/office/drawing/2014/main" id="{426F9E0E-649B-4D1C-5145-483A80A64D9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217182" y="4437112"/>
            <a:ext cx="2842650" cy="1709211"/>
          </a:xfrm>
          <a:prstGeom prst="rect">
            <a:avLst/>
          </a:prstGeom>
        </p:spPr>
      </p:pic>
      <p:sp>
        <p:nvSpPr>
          <p:cNvPr id="4" name="テキスト ボックス 3">
            <a:extLst>
              <a:ext uri="{FF2B5EF4-FFF2-40B4-BE49-F238E27FC236}">
                <a16:creationId xmlns:a16="http://schemas.microsoft.com/office/drawing/2014/main" id="{E8989905-A8BB-EE50-5479-7409F8553642}"/>
              </a:ext>
            </a:extLst>
          </p:cNvPr>
          <p:cNvSpPr txBox="1"/>
          <p:nvPr/>
        </p:nvSpPr>
        <p:spPr>
          <a:xfrm>
            <a:off x="252568" y="3975447"/>
            <a:ext cx="1997663" cy="461665"/>
          </a:xfrm>
          <a:prstGeom prst="rect">
            <a:avLst/>
          </a:prstGeom>
          <a:noFill/>
        </p:spPr>
        <p:txBody>
          <a:bodyPr wrap="none" rtlCol="0">
            <a:spAutoFit/>
          </a:bodyPr>
          <a:lstStyle/>
          <a:p>
            <a:r>
              <a:rPr kumimoji="1" lang="ja-JP" altLang="en-US" dirty="0">
                <a:solidFill>
                  <a:srgbClr val="FF0000"/>
                </a:solidFill>
                <a:latin typeface="+mn-ea"/>
                <a:ea typeface="+mn-ea"/>
              </a:rPr>
              <a:t>構造</a:t>
            </a:r>
            <a:r>
              <a:rPr lang="en-US" altLang="ja-JP" dirty="0">
                <a:solidFill>
                  <a:srgbClr val="FF0000"/>
                </a:solidFill>
                <a:latin typeface="+mn-ea"/>
                <a:ea typeface="+mn-ea"/>
              </a:rPr>
              <a:t>W</a:t>
            </a:r>
            <a:r>
              <a:rPr kumimoji="1" lang="ja-JP" altLang="en-US" dirty="0">
                <a:solidFill>
                  <a:srgbClr val="FF0000"/>
                </a:solidFill>
                <a:latin typeface="+mn-ea"/>
                <a:ea typeface="+mn-ea"/>
              </a:rPr>
              <a:t>　規格</a:t>
            </a:r>
            <a:r>
              <a:rPr kumimoji="1" lang="en-US" altLang="ja-JP" dirty="0">
                <a:solidFill>
                  <a:srgbClr val="FF0000"/>
                </a:solidFill>
                <a:latin typeface="+mn-ea"/>
                <a:ea typeface="+mn-ea"/>
              </a:rPr>
              <a:t>a</a:t>
            </a:r>
            <a:endParaRPr kumimoji="1" lang="ja-JP" altLang="en-US" dirty="0">
              <a:solidFill>
                <a:srgbClr val="FF0000"/>
              </a:solidFill>
              <a:latin typeface="+mn-ea"/>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F76BA1F3-D998-404A-99C9-E2ED22825041}"/>
              </a:ext>
            </a:extLst>
          </p:cNvPr>
          <p:cNvSpPr txBox="1">
            <a:spLocks noChangeArrowheads="1"/>
          </p:cNvSpPr>
          <p:nvPr/>
        </p:nvSpPr>
        <p:spPr bwMode="auto">
          <a:xfrm>
            <a:off x="457200" y="280265"/>
            <a:ext cx="5051425"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ja-JP" altLang="en-US" dirty="0"/>
              <a:t>国家公務員宿舎法施行規則　第</a:t>
            </a:r>
            <a:r>
              <a:rPr lang="en-US" altLang="ja-JP" dirty="0"/>
              <a:t>11</a:t>
            </a:r>
            <a:r>
              <a:rPr lang="ja-JP" altLang="en-US" dirty="0"/>
              <a:t>条</a:t>
            </a:r>
          </a:p>
        </p:txBody>
      </p:sp>
      <p:sp>
        <p:nvSpPr>
          <p:cNvPr id="7171" name="Text Box 3">
            <a:extLst>
              <a:ext uri="{FF2B5EF4-FFF2-40B4-BE49-F238E27FC236}">
                <a16:creationId xmlns:a16="http://schemas.microsoft.com/office/drawing/2014/main" id="{61487331-39D0-44BE-9E08-5C44E70054B4}"/>
              </a:ext>
            </a:extLst>
          </p:cNvPr>
          <p:cNvSpPr txBox="1">
            <a:spLocks noChangeArrowheads="1"/>
          </p:cNvSpPr>
          <p:nvPr/>
        </p:nvSpPr>
        <p:spPr bwMode="auto">
          <a:xfrm>
            <a:off x="1045369" y="1747836"/>
            <a:ext cx="2068512"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ja-JP" altLang="en-US" dirty="0"/>
              <a:t>宿舎貸与基準</a:t>
            </a:r>
          </a:p>
        </p:txBody>
      </p:sp>
      <p:sp>
        <p:nvSpPr>
          <p:cNvPr id="7172" name="Text Box 4">
            <a:extLst>
              <a:ext uri="{FF2B5EF4-FFF2-40B4-BE49-F238E27FC236}">
                <a16:creationId xmlns:a16="http://schemas.microsoft.com/office/drawing/2014/main" id="{2C8AB500-C9A8-46B9-AD70-E6E5DF545F63}"/>
              </a:ext>
            </a:extLst>
          </p:cNvPr>
          <p:cNvSpPr txBox="1">
            <a:spLocks noChangeArrowheads="1"/>
          </p:cNvSpPr>
          <p:nvPr/>
        </p:nvSpPr>
        <p:spPr bwMode="auto">
          <a:xfrm>
            <a:off x="3491880" y="914399"/>
            <a:ext cx="4343400" cy="2124075"/>
          </a:xfrm>
          <a:prstGeom prst="rect">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spcBef>
                <a:spcPct val="50000"/>
              </a:spcBef>
              <a:defRPr/>
            </a:pPr>
            <a:r>
              <a:rPr lang="en-US" altLang="ja-JP" dirty="0"/>
              <a:t>○</a:t>
            </a:r>
            <a:r>
              <a:rPr lang="ja-JP" altLang="en-US" dirty="0"/>
              <a:t>９級・１０級・指定職　　ｅ以下</a:t>
            </a:r>
          </a:p>
          <a:p>
            <a:pPr eaLnBrk="1" hangingPunct="1">
              <a:spcBef>
                <a:spcPct val="50000"/>
              </a:spcBef>
              <a:defRPr/>
            </a:pPr>
            <a:r>
              <a:rPr lang="ja-JP" altLang="en-US" dirty="0"/>
              <a:t>○６級・７級・８級　　　　　</a:t>
            </a:r>
            <a:r>
              <a:rPr lang="ja-JP" altLang="en-US" dirty="0" err="1"/>
              <a:t>ｄ</a:t>
            </a:r>
            <a:r>
              <a:rPr lang="ja-JP" altLang="en-US" dirty="0"/>
              <a:t>以下</a:t>
            </a:r>
          </a:p>
          <a:p>
            <a:pPr eaLnBrk="1" hangingPunct="1">
              <a:spcBef>
                <a:spcPct val="50000"/>
              </a:spcBef>
              <a:defRPr/>
            </a:pPr>
            <a:r>
              <a:rPr lang="ja-JP" altLang="en-US" dirty="0"/>
              <a:t>○３級・４級・５級　　　　　</a:t>
            </a:r>
            <a:r>
              <a:rPr lang="ja-JP" altLang="en-US" dirty="0" err="1"/>
              <a:t>ｃ</a:t>
            </a:r>
            <a:r>
              <a:rPr lang="ja-JP" altLang="en-US" dirty="0"/>
              <a:t>以下</a:t>
            </a:r>
          </a:p>
          <a:p>
            <a:pPr eaLnBrk="1" hangingPunct="1">
              <a:spcBef>
                <a:spcPct val="50000"/>
              </a:spcBef>
              <a:defRPr/>
            </a:pPr>
            <a:r>
              <a:rPr lang="ja-JP" altLang="en-US" dirty="0"/>
              <a:t>○２級以下　　　　　　　　  </a:t>
            </a:r>
            <a:r>
              <a:rPr lang="ja-JP" altLang="en-US" dirty="0" err="1"/>
              <a:t>ｂ</a:t>
            </a:r>
            <a:r>
              <a:rPr lang="ja-JP" altLang="en-US" dirty="0"/>
              <a:t>以下</a:t>
            </a:r>
          </a:p>
        </p:txBody>
      </p:sp>
      <p:sp>
        <p:nvSpPr>
          <p:cNvPr id="9221" name="Text Box 5">
            <a:extLst>
              <a:ext uri="{FF2B5EF4-FFF2-40B4-BE49-F238E27FC236}">
                <a16:creationId xmlns:a16="http://schemas.microsoft.com/office/drawing/2014/main" id="{CBC2363E-EEF8-44E5-93F8-94A251BD8B32}"/>
              </a:ext>
            </a:extLst>
          </p:cNvPr>
          <p:cNvSpPr txBox="1">
            <a:spLocks noChangeArrowheads="1"/>
          </p:cNvSpPr>
          <p:nvPr/>
        </p:nvSpPr>
        <p:spPr bwMode="auto">
          <a:xfrm>
            <a:off x="1763688" y="3149053"/>
            <a:ext cx="655320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dirty="0"/>
              <a:t>※</a:t>
            </a:r>
            <a:r>
              <a:rPr lang="ja-JP" altLang="en-US" dirty="0"/>
              <a:t>独身者については、</a:t>
            </a:r>
            <a:r>
              <a:rPr lang="ja-JP" altLang="en-US" dirty="0">
                <a:solidFill>
                  <a:srgbClr val="FF0000"/>
                </a:solidFill>
              </a:rPr>
              <a:t>原則一室を貸与</a:t>
            </a:r>
            <a:endParaRPr lang="ja-JP" altLang="en-US" dirty="0"/>
          </a:p>
          <a:p>
            <a:pPr eaLnBrk="1" hangingPunct="1">
              <a:spcBef>
                <a:spcPct val="50000"/>
              </a:spcBef>
            </a:pPr>
            <a:r>
              <a:rPr lang="en-US" altLang="ja-JP" dirty="0"/>
              <a:t>※</a:t>
            </a:r>
            <a:r>
              <a:rPr lang="ja-JP" altLang="en-US" dirty="0"/>
              <a:t>扶養者３名以上の場合、</a:t>
            </a:r>
          </a:p>
          <a:p>
            <a:pPr eaLnBrk="1" hangingPunct="1">
              <a:spcBef>
                <a:spcPct val="50000"/>
              </a:spcBef>
            </a:pPr>
            <a:r>
              <a:rPr lang="ja-JP" altLang="en-US" dirty="0"/>
              <a:t>　　　　　３級・４級・５級はｄ以下</a:t>
            </a:r>
          </a:p>
          <a:p>
            <a:pPr eaLnBrk="1" hangingPunct="1">
              <a:spcBef>
                <a:spcPct val="50000"/>
              </a:spcBef>
            </a:pPr>
            <a:r>
              <a:rPr lang="ja-JP" altLang="en-US" dirty="0"/>
              <a:t>　　　　　２級以下はｃ以下を貸与可能。</a:t>
            </a:r>
            <a:endParaRPr lang="en-US" altLang="ja-JP" dirty="0"/>
          </a:p>
          <a:p>
            <a:pPr eaLnBrk="1" hangingPunct="1">
              <a:spcBef>
                <a:spcPct val="50000"/>
              </a:spcBef>
            </a:pPr>
            <a:r>
              <a:rPr lang="ja-JP" altLang="en-US" dirty="0"/>
              <a:t>・</a:t>
            </a:r>
            <a:r>
              <a:rPr lang="ja-JP" altLang="en-US" sz="1800" i="1" dirty="0"/>
              <a:t>宿舎の有効な利用のため上記に係らず２級以下は</a:t>
            </a:r>
            <a:r>
              <a:rPr lang="en-US" altLang="ja-JP" sz="1800" i="1" dirty="0"/>
              <a:t>c</a:t>
            </a:r>
            <a:r>
              <a:rPr lang="ja-JP" altLang="en-US" sz="1800" i="1" dirty="0"/>
              <a:t>を貸与可能。　　</a:t>
            </a:r>
            <a:endParaRPr lang="en-US" altLang="ja-JP" sz="1800" i="1" dirty="0"/>
          </a:p>
          <a:p>
            <a:pPr eaLnBrk="1" hangingPunct="1">
              <a:spcBef>
                <a:spcPct val="50000"/>
              </a:spcBef>
            </a:pPr>
            <a:r>
              <a:rPr lang="ja-JP" altLang="en-US" sz="1800" i="1" dirty="0"/>
              <a:t>　</a:t>
            </a:r>
            <a:r>
              <a:rPr lang="ja-JP" altLang="en-US" sz="1800" dirty="0"/>
              <a:t>＜改定＞</a:t>
            </a:r>
          </a:p>
        </p:txBody>
      </p:sp>
      <p:sp>
        <p:nvSpPr>
          <p:cNvPr id="9222" name="Text Box 6">
            <a:extLst>
              <a:ext uri="{FF2B5EF4-FFF2-40B4-BE49-F238E27FC236}">
                <a16:creationId xmlns:a16="http://schemas.microsoft.com/office/drawing/2014/main" id="{C3163D5F-46D9-49CB-BCD4-5B9ACB6F7246}"/>
              </a:ext>
            </a:extLst>
          </p:cNvPr>
          <p:cNvSpPr txBox="1">
            <a:spLocks noChangeArrowheads="1"/>
          </p:cNvSpPr>
          <p:nvPr/>
        </p:nvSpPr>
        <p:spPr bwMode="auto">
          <a:xfrm>
            <a:off x="2079625" y="6394378"/>
            <a:ext cx="685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1800" b="1" dirty="0">
                <a:solidFill>
                  <a:srgbClr val="0000CC"/>
                </a:solidFill>
              </a:rPr>
              <a:t>専行１級＝２級以下、専行２～３級＝３級・４級・５級、専行４級＝６級</a:t>
            </a:r>
          </a:p>
        </p:txBody>
      </p:sp>
      <p:sp>
        <p:nvSpPr>
          <p:cNvPr id="8" name="スライド番号プレースホルダー 1"/>
          <p:cNvSpPr>
            <a:spLocks noGrp="1"/>
          </p:cNvSpPr>
          <p:nvPr>
            <p:ph type="sldNum" sz="quarter" idx="12"/>
          </p:nvPr>
        </p:nvSpPr>
        <p:spPr>
          <a:xfrm>
            <a:off x="7001746" y="6492875"/>
            <a:ext cx="2133600" cy="365125"/>
          </a:xfrm>
        </p:spPr>
        <p:txBody>
          <a:bodyPr/>
          <a:lstStyle/>
          <a:p>
            <a:fld id="{F2848374-0A5D-4EE7-B2C1-8DE42FFEF645}" type="slidenum">
              <a:rPr lang="en-US" altLang="ja-JP" smtClean="0"/>
              <a:pPr/>
              <a:t>7</a:t>
            </a:fld>
            <a:endParaRPr lang="en-US" altLang="ja-JP"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E4311A52-84DB-4E29-83FA-2CAE937DE9AB}"/>
              </a:ext>
            </a:extLst>
          </p:cNvPr>
          <p:cNvSpPr txBox="1">
            <a:spLocks noChangeArrowheads="1"/>
          </p:cNvSpPr>
          <p:nvPr/>
        </p:nvSpPr>
        <p:spPr bwMode="auto">
          <a:xfrm>
            <a:off x="611188" y="313486"/>
            <a:ext cx="840705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dirty="0"/>
              <a:t>宿舎貸与基準について</a:t>
            </a:r>
          </a:p>
          <a:p>
            <a:pPr eaLnBrk="1" hangingPunct="1">
              <a:spcBef>
                <a:spcPct val="50000"/>
              </a:spcBef>
            </a:pPr>
            <a:r>
              <a:rPr lang="ja-JP" altLang="en-US" dirty="0"/>
              <a:t>　職員の家族構成や生活などを重視した入居基準に改善するなど民主的な入居基準を引き続き追求。</a:t>
            </a:r>
          </a:p>
          <a:p>
            <a:pPr eaLnBrk="1" hangingPunct="1">
              <a:spcBef>
                <a:spcPct val="50000"/>
              </a:spcBef>
            </a:pPr>
            <a:r>
              <a:rPr lang="ja-JP" altLang="en-US" dirty="0"/>
              <a:t>　また、規定は原則であることから、</a:t>
            </a:r>
            <a:r>
              <a:rPr lang="ja-JP" altLang="en-US" dirty="0">
                <a:solidFill>
                  <a:srgbClr val="CC0000"/>
                </a:solidFill>
              </a:rPr>
              <a:t>各職場において柔軟な運用を求めていくことが重要！</a:t>
            </a:r>
            <a:endParaRPr lang="en-US" altLang="ja-JP" dirty="0">
              <a:solidFill>
                <a:srgbClr val="CC0000"/>
              </a:solidFill>
            </a:endParaRPr>
          </a:p>
          <a:p>
            <a:pPr eaLnBrk="1" hangingPunct="1">
              <a:spcBef>
                <a:spcPct val="50000"/>
              </a:spcBef>
            </a:pPr>
            <a:r>
              <a:rPr lang="ja-JP" altLang="en-US" dirty="0"/>
              <a:t>例</a:t>
            </a:r>
            <a:r>
              <a:rPr lang="ja-JP" altLang="en-US" dirty="0">
                <a:solidFill>
                  <a:srgbClr val="00B050"/>
                </a:solidFill>
              </a:rPr>
              <a:t>　地方財務局レベルでの貸与基準緩和が全国へ波及</a:t>
            </a:r>
            <a:endParaRPr lang="en-US" altLang="ja-JP" dirty="0">
              <a:solidFill>
                <a:srgbClr val="00B050"/>
              </a:solidFill>
            </a:endParaRPr>
          </a:p>
          <a:p>
            <a:pPr eaLnBrk="1" hangingPunct="1">
              <a:spcBef>
                <a:spcPct val="50000"/>
              </a:spcBef>
            </a:pPr>
            <a:r>
              <a:rPr lang="ja-JP" altLang="en-US" dirty="0">
                <a:solidFill>
                  <a:srgbClr val="00B050"/>
                </a:solidFill>
              </a:rPr>
              <a:t>　</a:t>
            </a:r>
            <a:r>
              <a:rPr lang="ja-JP" altLang="en-US" sz="1800" dirty="0">
                <a:solidFill>
                  <a:srgbClr val="00B050"/>
                </a:solidFill>
              </a:rPr>
              <a:t>・宿舎事情を勘案のうえ、ｃに２級以下の世帯職員ＯＫ</a:t>
            </a:r>
            <a:endParaRPr lang="en-US" altLang="ja-JP" sz="1800" dirty="0">
              <a:solidFill>
                <a:srgbClr val="00B050"/>
              </a:solidFill>
            </a:endParaRPr>
          </a:p>
          <a:p>
            <a:pPr eaLnBrk="1" hangingPunct="1">
              <a:spcBef>
                <a:spcPct val="50000"/>
              </a:spcBef>
            </a:pPr>
            <a:r>
              <a:rPr lang="ja-JP" altLang="en-US" sz="1800" dirty="0">
                <a:solidFill>
                  <a:srgbClr val="00B050"/>
                </a:solidFill>
              </a:rPr>
              <a:t>　・単身用ｂに独身職員ＯＫ</a:t>
            </a:r>
          </a:p>
        </p:txBody>
      </p:sp>
      <p:sp>
        <p:nvSpPr>
          <p:cNvPr id="10244" name="スライド番号プレースホルダー 1">
            <a:extLst>
              <a:ext uri="{FF2B5EF4-FFF2-40B4-BE49-F238E27FC236}">
                <a16:creationId xmlns:a16="http://schemas.microsoft.com/office/drawing/2014/main" id="{A54E2BAD-F093-46D2-9499-2E5AC2FF2E57}"/>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15FA3AE9-99C6-4013-9ECC-F4E313513C59}" type="slidenum">
              <a:rPr lang="en-US" altLang="ja-JP" sz="1200">
                <a:solidFill>
                  <a:srgbClr val="898989"/>
                </a:solidFill>
              </a:rPr>
              <a:pPr/>
              <a:t>8</a:t>
            </a:fld>
            <a:endParaRPr lang="en-US" altLang="ja-JP" sz="1200">
              <a:solidFill>
                <a:srgbClr val="898989"/>
              </a:solidFill>
            </a:endParaRPr>
          </a:p>
        </p:txBody>
      </p:sp>
      <p:sp>
        <p:nvSpPr>
          <p:cNvPr id="4" name="タイトル 1">
            <a:extLst>
              <a:ext uri="{FF2B5EF4-FFF2-40B4-BE49-F238E27FC236}">
                <a16:creationId xmlns:a16="http://schemas.microsoft.com/office/drawing/2014/main" id="{7BFF1B00-93D3-40FB-96CE-F3631A04F686}"/>
              </a:ext>
            </a:extLst>
          </p:cNvPr>
          <p:cNvSpPr txBox="1">
            <a:spLocks/>
          </p:cNvSpPr>
          <p:nvPr/>
        </p:nvSpPr>
        <p:spPr>
          <a:xfrm>
            <a:off x="346075" y="4869160"/>
            <a:ext cx="5666085" cy="571500"/>
          </a:xfrm>
          <a:prstGeom prst="rect">
            <a:avLst/>
          </a:prstGeom>
        </p:spPr>
        <p:txBody>
          <a:bodyPr anchor="ctr" anchorCtr="0"/>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ja-JP" altLang="en-US" sz="2400" dirty="0"/>
              <a:t>地方財務局から貸与可能宿舎一覧の送付</a:t>
            </a:r>
          </a:p>
        </p:txBody>
      </p:sp>
      <p:sp>
        <p:nvSpPr>
          <p:cNvPr id="5" name="コンテンツ プレースホルダー 2">
            <a:extLst>
              <a:ext uri="{FF2B5EF4-FFF2-40B4-BE49-F238E27FC236}">
                <a16:creationId xmlns:a16="http://schemas.microsoft.com/office/drawing/2014/main" id="{B77C3941-9EEA-418A-ABFD-505C5015CDF1}"/>
              </a:ext>
            </a:extLst>
          </p:cNvPr>
          <p:cNvSpPr txBox="1">
            <a:spLocks/>
          </p:cNvSpPr>
          <p:nvPr/>
        </p:nvSpPr>
        <p:spPr>
          <a:xfrm>
            <a:off x="518864" y="5373216"/>
            <a:ext cx="8229600" cy="1224136"/>
          </a:xfrm>
          <a:prstGeom prst="rect">
            <a:avLst/>
          </a:prstGeom>
          <a:ln w="28575">
            <a:solidFill>
              <a:srgbClr val="CC0000"/>
            </a:solidFill>
            <a:miter lim="800000"/>
            <a:headEnd/>
            <a:tailEnd/>
          </a:ln>
        </p:spPr>
        <p:txBody>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a:t>必要な方に必要な宿舎を配分するための運用。そのために県ごとの宿舎の空き状況を地方財務局から情報を提供し、月末まで希望を募集し、その希望をふまえて配分する</a:t>
            </a:r>
          </a:p>
        </p:txBody>
      </p:sp>
      <p:sp>
        <p:nvSpPr>
          <p:cNvPr id="2" name="矢印: 右 1">
            <a:extLst>
              <a:ext uri="{FF2B5EF4-FFF2-40B4-BE49-F238E27FC236}">
                <a16:creationId xmlns:a16="http://schemas.microsoft.com/office/drawing/2014/main" id="{2F778D3A-4ED3-AC37-76B7-A07C0DB4AEF9}"/>
              </a:ext>
            </a:extLst>
          </p:cNvPr>
          <p:cNvSpPr/>
          <p:nvPr/>
        </p:nvSpPr>
        <p:spPr bwMode="auto">
          <a:xfrm>
            <a:off x="971600" y="4252097"/>
            <a:ext cx="504056" cy="504056"/>
          </a:xfrm>
          <a:prstGeom prst="rightArrow">
            <a:avLst/>
          </a:prstGeom>
          <a:solidFill>
            <a:schemeClr val="accent6">
              <a:lumMod val="60000"/>
              <a:lumOff val="40000"/>
            </a:schemeClr>
          </a:solidFill>
          <a:ln w="12700">
            <a:solidFill>
              <a:srgbClr val="0000CC"/>
            </a:solidFill>
            <a:miter lim="800000"/>
            <a:headEnd/>
            <a:tailEnd/>
          </a:ln>
        </p:spPr>
        <p:txBody>
          <a:bodyPr wrap="none" rtlCol="0" anchor="ctr"/>
          <a:lstStyle/>
          <a:p>
            <a:pPr algn="ctr" eaLnBrk="1" hangingPunct="1">
              <a:spcBef>
                <a:spcPct val="0"/>
              </a:spcBef>
              <a:buFontTx/>
              <a:buNone/>
            </a:pPr>
            <a:endParaRPr kumimoji="1" lang="ja-JP" altLang="en-US" sz="2400" dirty="0">
              <a:solidFill>
                <a:srgbClr val="0000CC"/>
              </a:solidFill>
              <a:latin typeface="Times New Roman" panose="02020603050405020304" pitchFamily="18" charset="0"/>
            </a:endParaRPr>
          </a:p>
        </p:txBody>
      </p:sp>
      <p:sp>
        <p:nvSpPr>
          <p:cNvPr id="3" name="テキスト ボックス 2">
            <a:extLst>
              <a:ext uri="{FF2B5EF4-FFF2-40B4-BE49-F238E27FC236}">
                <a16:creationId xmlns:a16="http://schemas.microsoft.com/office/drawing/2014/main" id="{7D082FC6-1B7F-9211-524C-4338B5C55836}"/>
              </a:ext>
            </a:extLst>
          </p:cNvPr>
          <p:cNvSpPr txBox="1"/>
          <p:nvPr/>
        </p:nvSpPr>
        <p:spPr>
          <a:xfrm>
            <a:off x="1619672" y="4244516"/>
            <a:ext cx="6480720" cy="461665"/>
          </a:xfrm>
          <a:prstGeom prst="rect">
            <a:avLst/>
          </a:prstGeom>
          <a:noFill/>
        </p:spPr>
        <p:txBody>
          <a:bodyPr wrap="square" rtlCol="0">
            <a:spAutoFit/>
          </a:bodyPr>
          <a:lstStyle/>
          <a:p>
            <a:r>
              <a:rPr kumimoji="1" lang="ja-JP" altLang="en-US" dirty="0">
                <a:highlight>
                  <a:srgbClr val="FFFF00"/>
                </a:highlight>
              </a:rPr>
              <a:t>宿舎</a:t>
            </a:r>
            <a:r>
              <a:rPr lang="ja-JP" altLang="en-US" dirty="0">
                <a:highlight>
                  <a:srgbClr val="FFFF00"/>
                </a:highlight>
              </a:rPr>
              <a:t>法施行</a:t>
            </a:r>
            <a:r>
              <a:rPr kumimoji="1" lang="ja-JP" altLang="en-US" dirty="0">
                <a:highlight>
                  <a:srgbClr val="FFFF00"/>
                </a:highlight>
              </a:rPr>
              <a:t>規則見直しで２級以下もｃが実現！</a:t>
            </a:r>
          </a:p>
        </p:txBody>
      </p:sp>
      <p:sp>
        <p:nvSpPr>
          <p:cNvPr id="6" name="テキスト ボックス 5">
            <a:extLst>
              <a:ext uri="{FF2B5EF4-FFF2-40B4-BE49-F238E27FC236}">
                <a16:creationId xmlns:a16="http://schemas.microsoft.com/office/drawing/2014/main" id="{096791DB-1A80-E841-12C0-D3598786EA93}"/>
              </a:ext>
            </a:extLst>
          </p:cNvPr>
          <p:cNvSpPr txBox="1"/>
          <p:nvPr/>
        </p:nvSpPr>
        <p:spPr>
          <a:xfrm>
            <a:off x="7532588" y="255711"/>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Tree>
    <p:extLst>
      <p:ext uri="{BB962C8B-B14F-4D97-AF65-F5344CB8AC3E}">
        <p14:creationId xmlns:p14="http://schemas.microsoft.com/office/powerpoint/2010/main" val="338411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4C037682-5C13-40C7-AA9A-B3EA30E920A5}"/>
              </a:ext>
            </a:extLst>
          </p:cNvPr>
          <p:cNvSpPr txBox="1">
            <a:spLocks noChangeArrowheads="1"/>
          </p:cNvSpPr>
          <p:nvPr/>
        </p:nvSpPr>
        <p:spPr bwMode="auto">
          <a:xfrm>
            <a:off x="251520" y="447055"/>
            <a:ext cx="4032448" cy="4001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ct val="50000"/>
              </a:spcBef>
              <a:defRPr/>
            </a:pPr>
            <a:r>
              <a:rPr lang="ja-JP" altLang="en-US" sz="2000" dirty="0"/>
              <a:t>単身赴任者の留守家族の宿舎入居</a:t>
            </a:r>
          </a:p>
        </p:txBody>
      </p:sp>
      <p:sp>
        <p:nvSpPr>
          <p:cNvPr id="25603" name="Text Box 3">
            <a:extLst>
              <a:ext uri="{FF2B5EF4-FFF2-40B4-BE49-F238E27FC236}">
                <a16:creationId xmlns:a16="http://schemas.microsoft.com/office/drawing/2014/main" id="{B9BCA910-119C-4CDF-9291-6D73D1992B49}"/>
              </a:ext>
            </a:extLst>
          </p:cNvPr>
          <p:cNvSpPr txBox="1">
            <a:spLocks noChangeArrowheads="1"/>
          </p:cNvSpPr>
          <p:nvPr/>
        </p:nvSpPr>
        <p:spPr bwMode="auto">
          <a:xfrm>
            <a:off x="395536" y="1052736"/>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dirty="0"/>
              <a:t>国家公務員宿舎法　第１８条　</a:t>
            </a:r>
            <a:r>
              <a:rPr lang="ja-JP" altLang="en-US" dirty="0">
                <a:solidFill>
                  <a:srgbClr val="FF0000"/>
                </a:solidFill>
              </a:rPr>
              <a:t>宿舎の明渡し等</a:t>
            </a:r>
          </a:p>
        </p:txBody>
      </p:sp>
      <p:sp>
        <p:nvSpPr>
          <p:cNvPr id="25604" name="Text Box 4">
            <a:extLst>
              <a:ext uri="{FF2B5EF4-FFF2-40B4-BE49-F238E27FC236}">
                <a16:creationId xmlns:a16="http://schemas.microsoft.com/office/drawing/2014/main" id="{12623F93-00E0-4FC9-AC5F-3D0599AE9264}"/>
              </a:ext>
            </a:extLst>
          </p:cNvPr>
          <p:cNvSpPr txBox="1">
            <a:spLocks noChangeArrowheads="1"/>
          </p:cNvSpPr>
          <p:nvPr/>
        </p:nvSpPr>
        <p:spPr bwMode="auto">
          <a:xfrm>
            <a:off x="683568" y="1470263"/>
            <a:ext cx="599769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2000" dirty="0"/>
              <a:t>単身赴任であっても、職員の</a:t>
            </a:r>
            <a:r>
              <a:rPr lang="ja-JP" altLang="en-US" sz="2000" dirty="0">
                <a:solidFill>
                  <a:srgbClr val="FF0000"/>
                </a:solidFill>
              </a:rPr>
              <a:t>異動日から２０日以内</a:t>
            </a:r>
            <a:r>
              <a:rPr lang="ja-JP" altLang="en-US" sz="2000" dirty="0"/>
              <a:t>に当該宿舎を明渡さなければならない</a:t>
            </a:r>
          </a:p>
          <a:p>
            <a:pPr eaLnBrk="1" hangingPunct="1">
              <a:spcBef>
                <a:spcPct val="50000"/>
              </a:spcBef>
            </a:pPr>
            <a:r>
              <a:rPr lang="ja-JP" altLang="en-US" sz="2000" dirty="0"/>
              <a:t>ただし、</a:t>
            </a:r>
            <a:r>
              <a:rPr lang="ja-JP" altLang="en-US" sz="2000" dirty="0">
                <a:solidFill>
                  <a:srgbClr val="FF0000"/>
                </a:solidFill>
              </a:rPr>
              <a:t>相当の事由がある場合には、６か月の範囲内</a:t>
            </a:r>
            <a:r>
              <a:rPr lang="ja-JP" altLang="en-US" sz="2000" dirty="0"/>
              <a:t>で引き続き使用可能</a:t>
            </a:r>
          </a:p>
          <a:p>
            <a:pPr eaLnBrk="1" hangingPunct="1">
              <a:spcBef>
                <a:spcPct val="50000"/>
              </a:spcBef>
            </a:pPr>
            <a:r>
              <a:rPr lang="ja-JP" altLang="en-US" sz="2000" dirty="0"/>
              <a:t>宿舎を明け渡さないときは、</a:t>
            </a:r>
            <a:r>
              <a:rPr lang="ja-JP" altLang="en-US" sz="2000" dirty="0">
                <a:solidFill>
                  <a:srgbClr val="FF0000"/>
                </a:solidFill>
              </a:rPr>
              <a:t>損害賠償金</a:t>
            </a:r>
            <a:r>
              <a:rPr lang="ja-JP" altLang="en-US" sz="2000" dirty="0"/>
              <a:t>を支払わなければならない</a:t>
            </a:r>
          </a:p>
        </p:txBody>
      </p:sp>
      <p:sp>
        <p:nvSpPr>
          <p:cNvPr id="25605" name="Text Box 5">
            <a:extLst>
              <a:ext uri="{FF2B5EF4-FFF2-40B4-BE49-F238E27FC236}">
                <a16:creationId xmlns:a16="http://schemas.microsoft.com/office/drawing/2014/main" id="{B0A34B58-BF32-4A59-9474-28E28A6E557E}"/>
              </a:ext>
            </a:extLst>
          </p:cNvPr>
          <p:cNvSpPr txBox="1">
            <a:spLocks noChangeArrowheads="1"/>
          </p:cNvSpPr>
          <p:nvPr/>
        </p:nvSpPr>
        <p:spPr bwMode="auto">
          <a:xfrm>
            <a:off x="6588224" y="1565364"/>
            <a:ext cx="2448272" cy="1938992"/>
          </a:xfrm>
          <a:prstGeom prst="rect">
            <a:avLst/>
          </a:prstGeom>
          <a:noFill/>
          <a:ln w="1905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dirty="0">
                <a:solidFill>
                  <a:srgbClr val="CC0000"/>
                </a:solidFill>
              </a:rPr>
              <a:t>社会情勢を反映しない（単身赴任を想定していない）</a:t>
            </a:r>
            <a:r>
              <a:rPr lang="ja-JP" altLang="en-US" dirty="0" err="1">
                <a:solidFill>
                  <a:srgbClr val="CC0000"/>
                </a:solidFill>
              </a:rPr>
              <a:t>ままの</a:t>
            </a:r>
            <a:r>
              <a:rPr lang="ja-JP" altLang="en-US" dirty="0">
                <a:solidFill>
                  <a:srgbClr val="CC0000"/>
                </a:solidFill>
              </a:rPr>
              <a:t>古い法律</a:t>
            </a:r>
          </a:p>
        </p:txBody>
      </p:sp>
      <p:sp>
        <p:nvSpPr>
          <p:cNvPr id="25607" name="スライド番号プレースホルダー 1">
            <a:extLst>
              <a:ext uri="{FF2B5EF4-FFF2-40B4-BE49-F238E27FC236}">
                <a16:creationId xmlns:a16="http://schemas.microsoft.com/office/drawing/2014/main" id="{5543356A-8000-402C-A3BC-B057E67A88AE}"/>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1F85A211-EE73-4FAF-AE9C-82508D4C1613}" type="slidenum">
              <a:rPr lang="en-US" altLang="ja-JP" sz="1200">
                <a:solidFill>
                  <a:srgbClr val="898989"/>
                </a:solidFill>
              </a:rPr>
              <a:pPr/>
              <a:t>9</a:t>
            </a:fld>
            <a:endParaRPr lang="en-US" altLang="ja-JP" sz="1200" dirty="0">
              <a:solidFill>
                <a:srgbClr val="898989"/>
              </a:solidFill>
            </a:endParaRPr>
          </a:p>
        </p:txBody>
      </p:sp>
      <p:sp>
        <p:nvSpPr>
          <p:cNvPr id="7" name="Text Box 2">
            <a:extLst>
              <a:ext uri="{FF2B5EF4-FFF2-40B4-BE49-F238E27FC236}">
                <a16:creationId xmlns:a16="http://schemas.microsoft.com/office/drawing/2014/main" id="{60E608EC-A5E5-45E6-B42E-F076925727D7}"/>
              </a:ext>
            </a:extLst>
          </p:cNvPr>
          <p:cNvSpPr txBox="1">
            <a:spLocks noChangeArrowheads="1"/>
          </p:cNvSpPr>
          <p:nvPr/>
        </p:nvSpPr>
        <p:spPr bwMode="auto">
          <a:xfrm>
            <a:off x="251520" y="3826048"/>
            <a:ext cx="2808312" cy="4001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ct val="50000"/>
              </a:spcBef>
              <a:defRPr/>
            </a:pPr>
            <a:r>
              <a:rPr lang="ja-JP" altLang="en-US" sz="2000" dirty="0"/>
              <a:t>留守家族の宿舎使用料</a:t>
            </a:r>
          </a:p>
        </p:txBody>
      </p:sp>
      <p:sp>
        <p:nvSpPr>
          <p:cNvPr id="8" name="Text Box 3">
            <a:extLst>
              <a:ext uri="{FF2B5EF4-FFF2-40B4-BE49-F238E27FC236}">
                <a16:creationId xmlns:a16="http://schemas.microsoft.com/office/drawing/2014/main" id="{E0222ED9-EDE2-4CF2-AFD0-A5D9A42F5445}"/>
              </a:ext>
            </a:extLst>
          </p:cNvPr>
          <p:cNvSpPr txBox="1">
            <a:spLocks noChangeArrowheads="1"/>
          </p:cNvSpPr>
          <p:nvPr/>
        </p:nvSpPr>
        <p:spPr bwMode="auto">
          <a:xfrm>
            <a:off x="323528" y="4295418"/>
            <a:ext cx="7086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2000" dirty="0"/>
              <a:t>・</a:t>
            </a:r>
            <a:r>
              <a:rPr lang="ja-JP" altLang="en-US" sz="2000" dirty="0">
                <a:solidFill>
                  <a:srgbClr val="0000CC"/>
                </a:solidFill>
              </a:rPr>
              <a:t>職員の異動日から６か月　　　　　　</a:t>
            </a:r>
            <a:r>
              <a:rPr lang="ja-JP" altLang="en-US" sz="2000" dirty="0"/>
              <a:t>　： 変更なし</a:t>
            </a:r>
            <a:endParaRPr lang="en-US" altLang="ja-JP" sz="2000" dirty="0"/>
          </a:p>
          <a:p>
            <a:pPr eaLnBrk="1" hangingPunct="1">
              <a:spcBef>
                <a:spcPct val="50000"/>
              </a:spcBef>
            </a:pPr>
            <a:r>
              <a:rPr lang="ja-JP" altLang="en-US" sz="2000" dirty="0"/>
              <a:t>・</a:t>
            </a:r>
            <a:r>
              <a:rPr lang="ja-JP" altLang="en-US" sz="2000" dirty="0">
                <a:solidFill>
                  <a:srgbClr val="0000CC"/>
                </a:solidFill>
              </a:rPr>
              <a:t>職員の異動７か月目から３年間   </a:t>
            </a:r>
            <a:r>
              <a:rPr lang="ja-JP" altLang="en-US" sz="2000" dirty="0"/>
              <a:t>　　： １．１倍</a:t>
            </a:r>
          </a:p>
        </p:txBody>
      </p:sp>
      <p:sp>
        <p:nvSpPr>
          <p:cNvPr id="10" name="Text Box 5">
            <a:extLst>
              <a:ext uri="{FF2B5EF4-FFF2-40B4-BE49-F238E27FC236}">
                <a16:creationId xmlns:a16="http://schemas.microsoft.com/office/drawing/2014/main" id="{793AB85E-AF23-4D6B-BB67-53D176AA31B0}"/>
              </a:ext>
            </a:extLst>
          </p:cNvPr>
          <p:cNvSpPr txBox="1">
            <a:spLocks noChangeArrowheads="1"/>
          </p:cNvSpPr>
          <p:nvPr/>
        </p:nvSpPr>
        <p:spPr bwMode="auto">
          <a:xfrm>
            <a:off x="323528" y="6309320"/>
            <a:ext cx="8496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2000" dirty="0"/>
              <a:t>・</a:t>
            </a:r>
            <a:r>
              <a:rPr lang="ja-JP" altLang="en-US" sz="2000" dirty="0">
                <a:solidFill>
                  <a:srgbClr val="0000CC"/>
                </a:solidFill>
              </a:rPr>
              <a:t>職員の異動日から３年７か月目以降 </a:t>
            </a:r>
            <a:r>
              <a:rPr lang="ja-JP" altLang="en-US" sz="2000" dirty="0"/>
              <a:t>： </a:t>
            </a:r>
            <a:r>
              <a:rPr lang="ja-JP" altLang="en-US" sz="2000" dirty="0">
                <a:solidFill>
                  <a:srgbClr val="CC0000"/>
                </a:solidFill>
              </a:rPr>
              <a:t>３倍</a:t>
            </a:r>
            <a:r>
              <a:rPr lang="ja-JP" altLang="en-US" sz="2000" dirty="0">
                <a:solidFill>
                  <a:srgbClr val="006600"/>
                </a:solidFill>
              </a:rPr>
              <a:t>（地方財務局の運用により可能）</a:t>
            </a:r>
          </a:p>
        </p:txBody>
      </p:sp>
      <p:sp>
        <p:nvSpPr>
          <p:cNvPr id="11" name="Text Box 6">
            <a:extLst>
              <a:ext uri="{FF2B5EF4-FFF2-40B4-BE49-F238E27FC236}">
                <a16:creationId xmlns:a16="http://schemas.microsoft.com/office/drawing/2014/main" id="{786687F0-F781-4C6E-B2B8-15CC6403F937}"/>
              </a:ext>
            </a:extLst>
          </p:cNvPr>
          <p:cNvSpPr txBox="1">
            <a:spLocks noChangeArrowheads="1"/>
          </p:cNvSpPr>
          <p:nvPr/>
        </p:nvSpPr>
        <p:spPr bwMode="auto">
          <a:xfrm>
            <a:off x="683568" y="5139769"/>
            <a:ext cx="767132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2000" dirty="0"/>
              <a:t>財務省通達「国家公務員宿舎法施行令第</a:t>
            </a:r>
            <a:r>
              <a:rPr lang="en-US" altLang="ja-JP" sz="2000" dirty="0"/>
              <a:t>16</a:t>
            </a:r>
            <a:r>
              <a:rPr lang="ja-JP" altLang="en-US" sz="2000" dirty="0"/>
              <a:t>条かっこ書きに規定する財務大臣が定める場合の取扱いについて」</a:t>
            </a:r>
          </a:p>
          <a:p>
            <a:pPr eaLnBrk="1" hangingPunct="1">
              <a:spcBef>
                <a:spcPct val="50000"/>
              </a:spcBef>
            </a:pPr>
            <a:r>
              <a:rPr lang="ja-JP" altLang="en-US" sz="2000" dirty="0"/>
              <a:t>　　　</a:t>
            </a:r>
            <a:r>
              <a:rPr lang="ja-JP" altLang="en-US" sz="2000" b="1" u="sng" dirty="0">
                <a:solidFill>
                  <a:srgbClr val="CC0000"/>
                </a:solidFill>
              </a:rPr>
              <a:t>原則として、</a:t>
            </a:r>
            <a:r>
              <a:rPr lang="ja-JP" altLang="en-US" sz="2000" dirty="0">
                <a:solidFill>
                  <a:srgbClr val="CC0000"/>
                </a:solidFill>
              </a:rPr>
              <a:t>３年を超えないものとする</a:t>
            </a:r>
          </a:p>
        </p:txBody>
      </p:sp>
      <p:sp>
        <p:nvSpPr>
          <p:cNvPr id="2" name="テキスト ボックス 1">
            <a:extLst>
              <a:ext uri="{FF2B5EF4-FFF2-40B4-BE49-F238E27FC236}">
                <a16:creationId xmlns:a16="http://schemas.microsoft.com/office/drawing/2014/main" id="{D91E1DAE-5024-2E2D-0492-02D1D8A660D9}"/>
              </a:ext>
            </a:extLst>
          </p:cNvPr>
          <p:cNvSpPr txBox="1"/>
          <p:nvPr/>
        </p:nvSpPr>
        <p:spPr>
          <a:xfrm>
            <a:off x="7532588" y="255711"/>
            <a:ext cx="1440160" cy="307777"/>
          </a:xfrm>
          <a:prstGeom prst="rect">
            <a:avLst/>
          </a:prstGeom>
          <a:noFill/>
        </p:spPr>
        <p:txBody>
          <a:bodyPr wrap="square" rtlCol="0">
            <a:spAutoFit/>
          </a:bodyPr>
          <a:lstStyle/>
          <a:p>
            <a:r>
              <a:rPr kumimoji="1" lang="ja-JP" altLang="en-US" sz="1400" dirty="0">
                <a:solidFill>
                  <a:srgbClr val="FF0000"/>
                </a:solidFill>
              </a:rPr>
              <a:t>これまでの経緯</a:t>
            </a:r>
          </a:p>
        </p:txBody>
      </p:sp>
    </p:spTree>
    <p:extLst>
      <p:ext uri="{BB962C8B-B14F-4D97-AF65-F5344CB8AC3E}">
        <p14:creationId xmlns:p14="http://schemas.microsoft.com/office/powerpoint/2010/main" val="28365310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w="12700">
          <a:solidFill>
            <a:srgbClr val="0000CC"/>
          </a:solidFill>
          <a:miter lim="800000"/>
          <a:headEnd/>
          <a:tailEnd/>
        </a:ln>
      </a:spPr>
      <a:bodyPr wrap="none" anchor="ctr"/>
      <a:lstStyle>
        <a:defPPr algn="ctr" eaLnBrk="1" hangingPunct="1">
          <a:spcBef>
            <a:spcPct val="0"/>
          </a:spcBef>
          <a:buFontTx/>
          <a:buNone/>
          <a:defRPr sz="2400" dirty="0">
            <a:solidFill>
              <a:srgbClr val="0000CC"/>
            </a:solidFill>
            <a:latin typeface="Times New Roman" panose="02020603050405020304" pitchFamily="18" charset="0"/>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2015</TotalTime>
  <Words>3302</Words>
  <Application>Microsoft Office PowerPoint</Application>
  <PresentationFormat>画面に合わせる (4:3)</PresentationFormat>
  <Paragraphs>353</Paragraphs>
  <Slides>37</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37</vt:i4>
      </vt:variant>
    </vt:vector>
  </HeadingPairs>
  <TitlesOfParts>
    <vt:vector size="47" baseType="lpstr">
      <vt:lpstr>HG丸ｺﾞｼｯｸM-PRO</vt:lpstr>
      <vt:lpstr>HG創英角ｺﾞｼｯｸUB</vt:lpstr>
      <vt:lpstr>ＭＳ Ｐゴシック</vt:lpstr>
      <vt:lpstr>UD デジタル 教科書体 NK-B</vt:lpstr>
      <vt:lpstr>UD デジタル 教科書体 NP-R</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④公務員宿舎使用料</vt:lpstr>
      <vt:lpstr>国家公務員宿舎使用料の具体的な取扱い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tomoya adachi</dc:creator>
  <cp:lastModifiedBy>PC12S</cp:lastModifiedBy>
  <cp:revision>70</cp:revision>
  <cp:lastPrinted>2019-12-11T08:31:25Z</cp:lastPrinted>
  <dcterms:created xsi:type="dcterms:W3CDTF">2018-11-25T12:34:23Z</dcterms:created>
  <dcterms:modified xsi:type="dcterms:W3CDTF">2023-11-30T23:26:31Z</dcterms:modified>
</cp:coreProperties>
</file>